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82E"/>
    <a:srgbClr val="BD8455"/>
    <a:srgbClr val="E3B847"/>
    <a:srgbClr val="FFD235"/>
    <a:srgbClr val="000000"/>
    <a:srgbClr val="FFBB5C"/>
    <a:srgbClr val="70B1FF"/>
    <a:srgbClr val="AB6EF9"/>
    <a:srgbClr val="7FCEE9"/>
    <a:srgbClr val="467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6" autoAdjust="0"/>
    <p:restoredTop sz="89020" autoAdjust="0"/>
  </p:normalViewPr>
  <p:slideViewPr>
    <p:cSldViewPr snapToGrid="0" snapToObjects="1">
      <p:cViewPr varScale="1">
        <p:scale>
          <a:sx n="74" d="100"/>
          <a:sy n="74" d="100"/>
        </p:scale>
        <p:origin x="1104" y="21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12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C81F7-15FF-9DCD-29CB-E900DB17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6F361-FF0A-6D5E-5986-17FA68C89F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073DD-45E3-8845-88F0-063A99C1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Time, costs, patient impact, under using mass spec, report generation, completely manual</a:t>
            </a:r>
          </a:p>
          <a:p>
            <a:endParaRPr lang="en-GB" dirty="0"/>
          </a:p>
          <a:p>
            <a:r>
              <a:rPr lang="en-GB" dirty="0"/>
              <a:t>Excel spreadsheet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79CD-AC84-3040-A6D6-FC651BF38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Streamlining validation process, cut costs, time, increase efficiency. Automates report generation. Gives scientists time they should be doing. End result is treatment/diagnosis gets to patient earlier.</a:t>
            </a:r>
          </a:p>
          <a:p>
            <a:endParaRPr lang="en-GB" dirty="0"/>
          </a:p>
          <a:p>
            <a:r>
              <a:rPr lang="en-GB" dirty="0"/>
              <a:t>Not vendor specific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Costs:</a:t>
            </a:r>
          </a:p>
          <a:p>
            <a:r>
              <a:rPr lang="en-GB" b="0" i="0" dirty="0">
                <a:solidFill>
                  <a:srgbClr val="173E4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Band 7 per month: £3,645.08</a:t>
            </a:r>
          </a:p>
          <a:p>
            <a:r>
              <a:rPr lang="en-GB" b="0" i="0" dirty="0">
                <a:solidFill>
                  <a:srgbClr val="173E4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6 weeks = £5,467.62</a:t>
            </a:r>
          </a:p>
          <a:p>
            <a:r>
              <a:rPr lang="en-GB" b="0" i="0" dirty="0">
                <a:solidFill>
                  <a:srgbClr val="173E4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Annual license = £12k</a:t>
            </a:r>
          </a:p>
          <a:p>
            <a:r>
              <a:rPr lang="en-GB" b="0" i="0" dirty="0">
                <a:solidFill>
                  <a:srgbClr val="173E4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License per 6 weeks = 6*(12,000/52) = £1385</a:t>
            </a:r>
          </a:p>
          <a:p>
            <a:endParaRPr lang="en-GB" b="0" i="0" dirty="0">
              <a:solidFill>
                <a:srgbClr val="173E43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endParaRPr lang="en-US" dirty="0"/>
          </a:p>
          <a:p>
            <a:r>
              <a:rPr lang="en-US" dirty="0"/>
              <a:t>https://www.net-paid.com/NHS-Band-7-Pay.php#:~:text=Band%207%20%2D%201st%20pay%20point&amp;text=This%20is%20%C2%A33%2C645.08%20a,pay%20%C2%A32%2C580.08%20a%20month.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deployed on cloud (circumvent IT issues, available anywhere, anytime). Generates reports. Simplifies data analysis/review. Machine learning model to select the best calibration model – saves time. Ensures patient gets best outcome. </a:t>
            </a:r>
          </a:p>
          <a:p>
            <a:endParaRPr lang="en-US" dirty="0"/>
          </a:p>
          <a:p>
            <a:r>
              <a:rPr lang="en-US" dirty="0"/>
              <a:t>Built using toxicology validation guidance and aligns with ISO 15189 and ISO 17025 standard.`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Bottleneck in assay translation. Loads of potentially useful markers sat at the development stage. This could unleash the power of mass spectrometry.</a:t>
            </a:r>
          </a:p>
          <a:p>
            <a:endParaRPr lang="en-US" dirty="0"/>
          </a:p>
          <a:p>
            <a:r>
              <a:rPr lang="en-US" dirty="0"/>
              <a:t>Clinical burden, labs are over run, frees up time of highly paid/important staff for other clinical duties</a:t>
            </a:r>
          </a:p>
          <a:p>
            <a:endParaRPr lang="en-US" dirty="0"/>
          </a:p>
          <a:p>
            <a:r>
              <a:rPr lang="en-US" dirty="0"/>
              <a:t>Allows big panels, rather than loads of smaller ones. Increase running efficiency of a mass spec (expensive to run). Increase productivity, quicker results for clinicians.</a:t>
            </a:r>
          </a:p>
          <a:p>
            <a:endParaRPr lang="en-US" dirty="0"/>
          </a:p>
          <a:p>
            <a:r>
              <a:rPr lang="en-US" dirty="0"/>
              <a:t>Each 1% above TAT outlier limit equates to approx. 7 minutes wait time in the ED. </a:t>
            </a:r>
          </a:p>
          <a:p>
            <a:r>
              <a:rPr lang="en-US" dirty="0"/>
              <a:t>“</a:t>
            </a:r>
            <a:r>
              <a:rPr lang="en-GB" dirty="0"/>
              <a:t>As shown, the ED LOS was reduced from 4.1 to 3.2 hours as the laboratory TAT OP decreased from 14.4% to 4.9%. By using the preceding regression formula, the projected decrease in the ED LOS for this amount of improvement in the TAT OP is 67 minute”</a:t>
            </a:r>
            <a:endParaRPr lang="en-US" dirty="0"/>
          </a:p>
          <a:p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Holland, L. L., Smith, L. L., &amp; </a:t>
            </a:r>
            <a:r>
              <a:rPr lang="en-GB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Blick</a:t>
            </a: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K. E. (2005). Reducing laboratory turnaround time outliers can reduce emergency department patient length of stay: an 11-hospital study. </a:t>
            </a:r>
            <a:r>
              <a:rPr lang="en-GB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American journal of clinical pathology</a:t>
            </a: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124</a:t>
            </a: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(5), 672-674.</a:t>
            </a:r>
            <a:endParaRPr lang="en-US" dirty="0"/>
          </a:p>
          <a:p>
            <a:endParaRPr lang="en-US" dirty="0"/>
          </a:p>
          <a:p>
            <a:r>
              <a:rPr lang="en-US" dirty="0"/>
              <a:t>Wait times are nearing worst in last 10 years and are getting worse – only 55.3% &lt;4 hours wait time last quarter in 23/24</a:t>
            </a:r>
          </a:p>
          <a:p>
            <a:r>
              <a:rPr lang="en-US" dirty="0"/>
              <a:t>https://www.nuffieldtrust.org.uk/resource/a-e-waiting-times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FinBiosoft</a:t>
            </a:r>
            <a:r>
              <a:rPr lang="en-US" dirty="0"/>
              <a:t> – this is closest, doesn’t do mass spec validation very well – rigid for clinical stuff rather than other areas of industry</a:t>
            </a:r>
          </a:p>
          <a:p>
            <a:r>
              <a:rPr lang="en-US" dirty="0"/>
              <a:t>https://byg4lab.com/us/validation-manager/</a:t>
            </a:r>
          </a:p>
          <a:p>
            <a:endParaRPr lang="en-US" dirty="0"/>
          </a:p>
          <a:p>
            <a:r>
              <a:rPr lang="en-US" dirty="0"/>
              <a:t>Empower (vendor specific)</a:t>
            </a:r>
          </a:p>
          <a:p>
            <a:endParaRPr lang="en-US" dirty="0"/>
          </a:p>
          <a:p>
            <a:r>
              <a:rPr lang="en-US" dirty="0"/>
              <a:t>Excel sheets</a:t>
            </a:r>
          </a:p>
          <a:p>
            <a:endParaRPr lang="en-US" dirty="0"/>
          </a:p>
          <a:p>
            <a:r>
              <a:rPr lang="en-US" dirty="0"/>
              <a:t>Why haven’t industry done this – mass spec vendors don’t care about software, most income is service contracts and selling instruments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jpeg"/><Relationship Id="rId10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17ef9584-bec8-477a-87ee-53ebc61bf82f?pitch-bytes=4579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4782" y="-2276189"/>
            <a:ext cx="6485587" cy="5472214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f7242559-4347-4b2a-9958-1e63fd87f95c?pitch-bytes=375&amp;pitch-content-type=image%2Fsvg%2Bxm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2" y="1345297"/>
            <a:ext cx="9410177" cy="3803280"/>
          </a:xfrm>
          <a:prstGeom prst="rect">
            <a:avLst/>
          </a:prstGeom>
        </p:spPr>
      </p:pic>
      <p:pic>
        <p:nvPicPr>
          <p:cNvPr id="5" name="Image 2" descr="https://pitch-assets-ccb95893-de3f-4266-973c-20049231b248.s3.eu-west-1.amazonaws.com/257ca3d4-b2b3-4387-8a41-b8e4da7474d3?pitch-bytes=83232&amp;pitch-content-type=image%2F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38" y="1225341"/>
            <a:ext cx="9406914" cy="3919547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431166" y="2404139"/>
            <a:ext cx="5677195" cy="1955728"/>
          </a:xfrm>
          <a:prstGeom prst="rect">
            <a:avLst/>
          </a:prstGeom>
          <a:noFill/>
          <a:ln/>
        </p:spPr>
        <p:txBody>
          <a:bodyPr wrap="none" lIns="0" tIns="0" rIns="0" bIns="0" rtlCol="0" anchor="b">
            <a:spAutoFit/>
          </a:bodyPr>
          <a:lstStyle/>
          <a:p>
            <a:pPr algn="l">
              <a:lnSpc>
                <a:spcPts val="7875"/>
              </a:lnSpc>
            </a:pPr>
            <a:r>
              <a:rPr lang="pt-BR" sz="6600" b="1" kern="0" spc="-24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ValidateLabs</a:t>
            </a:r>
          </a:p>
          <a:p>
            <a:pPr algn="l">
              <a:lnSpc>
                <a:spcPts val="7875"/>
              </a:lnSpc>
            </a:pPr>
            <a:r>
              <a:rPr lang="pt-BR" sz="5400" i="1" kern="0" spc="-24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Validation Processor</a:t>
            </a:r>
            <a:endParaRPr lang="en-US" sz="6600" i="1" dirty="0"/>
          </a:p>
        </p:txBody>
      </p:sp>
      <p:sp>
        <p:nvSpPr>
          <p:cNvPr id="7" name="Text 1"/>
          <p:cNvSpPr/>
          <p:nvPr/>
        </p:nvSpPr>
        <p:spPr>
          <a:xfrm>
            <a:off x="495104" y="4529047"/>
            <a:ext cx="3649076" cy="146450"/>
          </a:xfrm>
          <a:prstGeom prst="rect">
            <a:avLst/>
          </a:prstGeom>
          <a:noFill/>
          <a:ln/>
        </p:spPr>
        <p:txBody>
          <a:bodyPr wrap="none" lIns="0" tIns="0" rIns="0" bIns="0" rtlCol="0" anchor="b">
            <a:spAutoFit/>
          </a:bodyPr>
          <a:lstStyle/>
          <a:p>
            <a:pPr algn="l">
              <a:lnSpc>
                <a:spcPts val="1073"/>
              </a:lnSpc>
            </a:pPr>
            <a:r>
              <a:rPr lang="en-US" sz="12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Revolutionising Assay Translation</a:t>
            </a:r>
            <a:endParaRPr lang="en-US" sz="1200" dirty="0"/>
          </a:p>
        </p:txBody>
      </p:sp>
      <p:sp>
        <p:nvSpPr>
          <p:cNvPr id="8" name="Shape 2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3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4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5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B3DC0AA2-0D84-DF90-FCD1-20D3F21CF2DC}"/>
              </a:ext>
            </a:extLst>
          </p:cNvPr>
          <p:cNvSpPr/>
          <p:nvPr/>
        </p:nvSpPr>
        <p:spPr>
          <a:xfrm>
            <a:off x="5861766" y="4271584"/>
            <a:ext cx="3225883" cy="827534"/>
          </a:xfrm>
          <a:prstGeom prst="rect">
            <a:avLst/>
          </a:prstGeom>
          <a:noFill/>
          <a:ln/>
        </p:spPr>
        <p:txBody>
          <a:bodyPr wrap="none" lIns="0" tIns="0" rIns="0" bIns="0" rtlCol="0" anchor="b">
            <a:spAutoFit/>
          </a:bodyPr>
          <a:lstStyle/>
          <a:p>
            <a:pPr algn="l">
              <a:lnSpc>
                <a:spcPts val="7875"/>
              </a:lnSpc>
            </a:pPr>
            <a:r>
              <a:rPr lang="pt-BR" sz="2000" b="1" kern="0" spc="-24" dirty="0">
                <a:solidFill>
                  <a:schemeClr val="bg2">
                    <a:lumMod val="90000"/>
                  </a:schemeClr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Dr Dan Lane &amp; Borislav Lazarov</a:t>
            </a:r>
            <a:endParaRPr lang="en-US" sz="2000" i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C322500B-6D33-C517-D244-13E11BD4F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6827" b="42161"/>
          <a:stretch/>
        </p:blipFill>
        <p:spPr>
          <a:xfrm>
            <a:off x="89325" y="139971"/>
            <a:ext cx="2939797" cy="6442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6"/>
          <p:cNvSpPr/>
          <p:nvPr/>
        </p:nvSpPr>
        <p:spPr>
          <a:xfrm>
            <a:off x="437197" y="879203"/>
            <a:ext cx="8193945" cy="373478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6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We have built our </a:t>
            </a:r>
            <a:r>
              <a:rPr lang="en-US" sz="3200" b="1" kern="0" spc="-24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team</a:t>
            </a:r>
            <a:endParaRPr lang="en-US" sz="3000" b="1" kern="0" spc="-24" dirty="0">
              <a:solidFill>
                <a:srgbClr val="DFB82E"/>
              </a:solidFill>
              <a:latin typeface="Manrope" pitchFamily="34" charset="0"/>
              <a:ea typeface="Manrope" pitchFamily="34" charset="-122"/>
              <a:cs typeface="Manrope" pitchFamily="34" charset="-120"/>
            </a:endParaRP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000" b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Cloud app deployment, regulation handling, business development</a:t>
            </a:r>
          </a:p>
          <a:p>
            <a:pPr algn="l">
              <a:lnSpc>
                <a:spcPts val="3600"/>
              </a:lnSpc>
            </a:pPr>
            <a:endParaRPr lang="en-US" sz="3000" b="1" kern="0" spc="-24" dirty="0">
              <a:solidFill>
                <a:srgbClr val="FFFFFF"/>
              </a:solidFill>
              <a:latin typeface="Manrope" pitchFamily="34" charset="0"/>
              <a:ea typeface="Manrope" pitchFamily="34" charset="-122"/>
              <a:cs typeface="Manrope" pitchFamily="34" charset="-120"/>
            </a:endParaRPr>
          </a:p>
          <a:p>
            <a:pPr algn="l">
              <a:lnSpc>
                <a:spcPts val="36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We have built </a:t>
            </a:r>
            <a:r>
              <a:rPr lang="en-US" sz="3200" b="1" kern="0" spc="-24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our product</a:t>
            </a: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000" b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Secured funding for development (&gt;£45k), TRL:8</a:t>
            </a:r>
          </a:p>
          <a:p>
            <a:pPr algn="l">
              <a:lnSpc>
                <a:spcPts val="3600"/>
              </a:lnSpc>
            </a:pPr>
            <a:endParaRPr lang="en-US" sz="3000" b="1" kern="0" spc="-24" dirty="0">
              <a:solidFill>
                <a:srgbClr val="FFFFFF"/>
              </a:solidFill>
              <a:latin typeface="Manrope" pitchFamily="34" charset="0"/>
              <a:ea typeface="Manrope" pitchFamily="34" charset="-122"/>
              <a:cs typeface="Manrope" pitchFamily="34" charset="-120"/>
            </a:endParaRPr>
          </a:p>
          <a:p>
            <a:pPr algn="l">
              <a:lnSpc>
                <a:spcPts val="36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We have built our </a:t>
            </a:r>
            <a:r>
              <a:rPr lang="en-US" sz="3200" b="1" kern="0" spc="-24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future</a:t>
            </a:r>
            <a:endParaRPr lang="en-US" sz="3000" b="1" kern="0" spc="-24" dirty="0">
              <a:solidFill>
                <a:srgbClr val="DFB82E"/>
              </a:solidFill>
              <a:latin typeface="Manrope" pitchFamily="34" charset="0"/>
              <a:ea typeface="Manrope" pitchFamily="34" charset="-122"/>
              <a:cs typeface="Manrope" pitchFamily="34" charset="-120"/>
            </a:endParaRP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000" b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Have agreements with beta testing sites (NHS, academic, CRO) </a:t>
            </a:r>
          </a:p>
        </p:txBody>
      </p:sp>
      <p:pic>
        <p:nvPicPr>
          <p:cNvPr id="3" name="Image 0" descr="https://pitch-assets-ccb95893-de3f-4266-973c-20049231b248.s3.eu-west-1.amazonaws.com/0d4d1226-e100-42d3-9d69-244dc67f933e?pitch-bytes=57490&amp;pitch-content-type=image%2Fpng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/>
        </p:blipFill>
        <p:spPr>
          <a:xfrm rot="21000000">
            <a:off x="1253308" y="-637276"/>
            <a:ext cx="7221310" cy="60929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250" y="473961"/>
            <a:ext cx="1138773" cy="1531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073"/>
              </a:lnSpc>
            </a:pPr>
            <a:r>
              <a:rPr lang="en-US" sz="14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TRACTION</a:t>
            </a:r>
            <a:endParaRPr lang="en-US" sz="1400" dirty="0"/>
          </a:p>
        </p:txBody>
      </p:sp>
      <p:sp>
        <p:nvSpPr>
          <p:cNvPr id="5" name="Shape 1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2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3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4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D99AA4-6F40-555E-FC9D-F16AB39CB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15" y="3919937"/>
            <a:ext cx="1159982" cy="566627"/>
          </a:xfrm>
          <a:prstGeom prst="rect">
            <a:avLst/>
          </a:prstGeom>
        </p:spPr>
      </p:pic>
      <p:pic>
        <p:nvPicPr>
          <p:cNvPr id="1034" name="Picture 10" descr="The International Federation of Clinical Chemistry and Laboratory Medicine">
            <a:extLst>
              <a:ext uri="{FF2B5EF4-FFF2-40B4-BE49-F238E27FC236}">
                <a16:creationId xmlns:a16="http://schemas.microsoft.com/office/drawing/2014/main" id="{5DBECA7B-2B2E-2AA7-5A25-B44AFB7D9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16118" r="19567" b="14764"/>
          <a:stretch/>
        </p:blipFill>
        <p:spPr bwMode="auto">
          <a:xfrm>
            <a:off x="2388921" y="4162010"/>
            <a:ext cx="1060714" cy="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me | Royal Surrey NHS Foundation Trust">
            <a:extLst>
              <a:ext uri="{FF2B5EF4-FFF2-40B4-BE49-F238E27FC236}">
                <a16:creationId xmlns:a16="http://schemas.microsoft.com/office/drawing/2014/main" id="{10FF1C44-4740-39ED-81ED-72975D63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78" y="4115109"/>
            <a:ext cx="1159982" cy="5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niversity of Birmingham">
            <a:extLst>
              <a:ext uri="{FF2B5EF4-FFF2-40B4-BE49-F238E27FC236}">
                <a16:creationId xmlns:a16="http://schemas.microsoft.com/office/drawing/2014/main" id="{0A398D6F-D88B-FCD9-4834-1447FEA22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75" y="4151960"/>
            <a:ext cx="1330270" cy="4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7ABC7F9-A176-E40B-2C37-CB3843687DF3}"/>
              </a:ext>
            </a:extLst>
          </p:cNvPr>
          <p:cNvSpPr txBox="1"/>
          <p:nvPr/>
        </p:nvSpPr>
        <p:spPr>
          <a:xfrm>
            <a:off x="4953988" y="330111"/>
            <a:ext cx="2785905" cy="646331"/>
          </a:xfrm>
          <a:prstGeom prst="rect">
            <a:avLst/>
          </a:prstGeom>
          <a:solidFill>
            <a:srgbClr val="FFD23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&gt;£45k in grant funding already secured</a:t>
            </a:r>
            <a:endParaRPr lang="en-US" dirty="0"/>
          </a:p>
        </p:txBody>
      </p:sp>
      <p:pic>
        <p:nvPicPr>
          <p:cNvPr id="9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6F0BE2E-0817-E40B-73F5-4438C509E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480" y="3054763"/>
            <a:ext cx="2042083" cy="544556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7CE38AE1-9D97-71FE-705F-2C3D2A0ED2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15" t="13445" r="24268" b="13021"/>
          <a:stretch/>
        </p:blipFill>
        <p:spPr>
          <a:xfrm>
            <a:off x="7498575" y="1449412"/>
            <a:ext cx="818419" cy="1165967"/>
          </a:xfrm>
          <a:prstGeom prst="rect">
            <a:avLst/>
          </a:prstGeom>
        </p:spPr>
      </p:pic>
      <p:pic>
        <p:nvPicPr>
          <p:cNvPr id="14" name="Picture 2" descr="University Hospitals of Leicester NHS Trust">
            <a:extLst>
              <a:ext uri="{FF2B5EF4-FFF2-40B4-BE49-F238E27FC236}">
                <a16:creationId xmlns:a16="http://schemas.microsoft.com/office/drawing/2014/main" id="{D74446A5-1C75-E663-C3A2-40A69317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9" y="1583441"/>
            <a:ext cx="2790480" cy="64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CL Great Ormond Street Institute of Child Health - Wikipedia">
            <a:extLst>
              <a:ext uri="{FF2B5EF4-FFF2-40B4-BE49-F238E27FC236}">
                <a16:creationId xmlns:a16="http://schemas.microsoft.com/office/drawing/2014/main" id="{2EBD6A21-9A4E-93DC-6A3D-FB9F568B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36" y="1585902"/>
            <a:ext cx="1564341" cy="63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uilford Street Laboratories | CRO">
            <a:extLst>
              <a:ext uri="{FF2B5EF4-FFF2-40B4-BE49-F238E27FC236}">
                <a16:creationId xmlns:a16="http://schemas.microsoft.com/office/drawing/2014/main" id="{FEF5E7CC-DA9E-CAA0-4D58-EB961C74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0" y="2576598"/>
            <a:ext cx="1565196" cy="7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05C77E-4A4A-11E0-61F5-8F489F9D2C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1955" y="2529005"/>
            <a:ext cx="2519157" cy="639681"/>
          </a:xfrm>
          <a:prstGeom prst="rect">
            <a:avLst/>
          </a:prstGeom>
        </p:spPr>
      </p:pic>
      <p:pic>
        <p:nvPicPr>
          <p:cNvPr id="18" name="Picture 8" descr="Racing Chemistry Labs - Association of Official Racing Chemists">
            <a:extLst>
              <a:ext uri="{FF2B5EF4-FFF2-40B4-BE49-F238E27FC236}">
                <a16:creationId xmlns:a16="http://schemas.microsoft.com/office/drawing/2014/main" id="{D331682E-BC53-1442-6AE4-EE1481E6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1" y="1835267"/>
            <a:ext cx="2070847" cy="5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University Hospitals Birmingham NHS Foundation Trust - Wikipedia">
            <a:extLst>
              <a:ext uri="{FF2B5EF4-FFF2-40B4-BE49-F238E27FC236}">
                <a16:creationId xmlns:a16="http://schemas.microsoft.com/office/drawing/2014/main" id="{A630566C-2905-6A37-56FD-165DD316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95" y="2839411"/>
            <a:ext cx="1310173" cy="6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nalytical Services International | ASI Bioanalytics">
            <a:extLst>
              <a:ext uri="{FF2B5EF4-FFF2-40B4-BE49-F238E27FC236}">
                <a16:creationId xmlns:a16="http://schemas.microsoft.com/office/drawing/2014/main" id="{7587B61A-CB37-4313-7EAE-5B7648B47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06" y="2332413"/>
            <a:ext cx="1847542" cy="6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3827E-7 L 0.0033 -0.5959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98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3457E-6 L 5.55556E-7 -0.604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2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4755b93d-bccf-4763-a7d4-b52e80a0c810?pitch-bytes=49430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2540" y="-2255966"/>
            <a:ext cx="8221537" cy="693692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250" y="473961"/>
            <a:ext cx="1887055" cy="15318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073"/>
              </a:lnSpc>
            </a:pPr>
            <a:r>
              <a:rPr lang="en-US" sz="14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BUISNESS</a:t>
            </a:r>
            <a:r>
              <a:rPr lang="en-US" sz="12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MODEL</a:t>
            </a:r>
            <a:endParaRPr lang="en-US" sz="1200" dirty="0"/>
          </a:p>
        </p:txBody>
      </p:sp>
      <p:sp>
        <p:nvSpPr>
          <p:cNvPr id="5" name="Shape 1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2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3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4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6"/>
          <p:cNvSpPr/>
          <p:nvPr/>
        </p:nvSpPr>
        <p:spPr>
          <a:xfrm>
            <a:off x="318094" y="421185"/>
            <a:ext cx="8545111" cy="447711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600"/>
              </a:lnSpc>
            </a:pPr>
            <a:r>
              <a:rPr lang="en-US" sz="2800" b="1" kern="0" spc="-24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Licensing access to software</a:t>
            </a: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000" b="1" kern="0" spc="-24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</a:rPr>
              <a:t>Subscription and pay-as-you-go model</a:t>
            </a:r>
          </a:p>
          <a:p>
            <a:pPr algn="l">
              <a:lnSpc>
                <a:spcPts val="3600"/>
              </a:lnSpc>
            </a:pPr>
            <a:endParaRPr lang="en-US" sz="2800" b="1" kern="0" spc="-24" dirty="0">
              <a:solidFill>
                <a:schemeClr val="bg1"/>
              </a:solidFill>
              <a:latin typeface="Manrope" pitchFamily="34" charset="0"/>
              <a:ea typeface="Manrope" pitchFamily="34" charset="-122"/>
            </a:endParaRPr>
          </a:p>
          <a:p>
            <a:pPr algn="l">
              <a:lnSpc>
                <a:spcPts val="3600"/>
              </a:lnSpc>
            </a:pPr>
            <a:r>
              <a:rPr lang="en-US" sz="2800" b="1" kern="0" spc="-24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</a:rPr>
              <a:t>Offer a freeware version</a:t>
            </a: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000" b="1" kern="0" spc="-24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</a:rPr>
              <a:t>Reduced functionality, bolt-</a:t>
            </a:r>
            <a:r>
              <a:rPr lang="en-US" sz="2000" b="1" kern="0" spc="-24" dirty="0" err="1">
                <a:solidFill>
                  <a:srgbClr val="DFB82E"/>
                </a:solidFill>
                <a:latin typeface="Manrope" pitchFamily="34" charset="0"/>
                <a:ea typeface="Manrope" pitchFamily="34" charset="-122"/>
              </a:rPr>
              <a:t>ons</a:t>
            </a:r>
            <a:r>
              <a:rPr lang="en-US" sz="2000" b="1" kern="0" spc="-24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</a:rPr>
              <a:t> available for purchase</a:t>
            </a: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000" b="1" kern="0" spc="-24" dirty="0">
              <a:solidFill>
                <a:schemeClr val="accent4">
                  <a:lumMod val="60000"/>
                  <a:lumOff val="40000"/>
                </a:schemeClr>
              </a:solidFill>
              <a:latin typeface="Manrope" pitchFamily="34" charset="0"/>
              <a:ea typeface="Manrope" pitchFamily="34" charset="-122"/>
            </a:endParaRPr>
          </a:p>
          <a:p>
            <a:pPr algn="l">
              <a:lnSpc>
                <a:spcPts val="3600"/>
              </a:lnSpc>
            </a:pPr>
            <a:r>
              <a:rPr lang="en-US" sz="2800" b="1" kern="0" spc="-24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</a:rPr>
              <a:t>Vendor adoption</a:t>
            </a: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000" b="1" kern="0" spc="-24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</a:rPr>
              <a:t>Incorporate into existing systems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49517a87-6a55-413f-bdd0-4d18e64ff04d?pitch-bytes=399526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42493" y="3715638"/>
            <a:ext cx="2302055" cy="2295487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1bcf4398-8d52-4668-b5d5-f105415fa720?pitch-bytes=463341&amp;pitch-content-type=image%2Fpng"/>
          <p:cNvPicPr>
            <a:picLocks noChangeAspect="1"/>
          </p:cNvPicPr>
          <p:nvPr/>
        </p:nvPicPr>
        <p:blipFill>
          <a:blip r:embed="rId4"/>
          <a:srcRect l="19355" t="29054"/>
          <a:stretch/>
        </p:blipFill>
        <p:spPr>
          <a:xfrm>
            <a:off x="-680928" y="-687682"/>
            <a:ext cx="2117652" cy="2059188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665136" y="2165045"/>
            <a:ext cx="7810380" cy="0"/>
          </a:xfrm>
          <a:prstGeom prst="line">
            <a:avLst/>
          </a:prstGeom>
          <a:solidFill>
            <a:srgbClr val="FFD235"/>
          </a:solidFill>
          <a:ln w="10583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1"/>
          <p:cNvSpPr/>
          <p:nvPr/>
        </p:nvSpPr>
        <p:spPr>
          <a:xfrm>
            <a:off x="1772952" y="475159"/>
            <a:ext cx="559809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25"/>
              </a:lnSpc>
            </a:pPr>
            <a:r>
              <a:rPr lang="en-US" sz="2300" b="1" kern="0" spc="12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Finances</a:t>
            </a:r>
            <a:endParaRPr lang="en-US" sz="2250" dirty="0"/>
          </a:p>
        </p:txBody>
      </p:sp>
      <p:sp>
        <p:nvSpPr>
          <p:cNvPr id="7" name="Shape 2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3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4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5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6"/>
          <p:cNvSpPr/>
          <p:nvPr/>
        </p:nvSpPr>
        <p:spPr>
          <a:xfrm>
            <a:off x="2286004" y="1970415"/>
            <a:ext cx="381000" cy="381000"/>
          </a:xfrm>
          <a:prstGeom prst="ellipse">
            <a:avLst/>
          </a:prstGeom>
          <a:solidFill>
            <a:srgbClr val="FFD235"/>
          </a:solidFill>
          <a:ln w="42333">
            <a:solidFill>
              <a:srgbClr val="FFFFFF"/>
            </a:solidFill>
          </a:ln>
        </p:spPr>
        <p:txBody>
          <a:bodyPr wrap="square" lIns="21167" tIns="44979" rIns="21167" bIns="44979" rtlCol="0" anchor="ctr"/>
          <a:lstStyle/>
          <a:p>
            <a:pPr algn="ctr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</a:rPr>
              <a:t>1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2301586" y="2926574"/>
            <a:ext cx="389850" cy="1329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2025</a:t>
            </a:r>
            <a:endParaRPr lang="en-US" sz="825" dirty="0"/>
          </a:p>
        </p:txBody>
      </p:sp>
      <p:sp>
        <p:nvSpPr>
          <p:cNvPr id="13" name="Text 8"/>
          <p:cNvSpPr/>
          <p:nvPr/>
        </p:nvSpPr>
        <p:spPr>
          <a:xfrm>
            <a:off x="1436724" y="2410632"/>
            <a:ext cx="213341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200" b="0" i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Beta-test </a:t>
            </a:r>
            <a:br>
              <a:rPr lang="en-US" sz="1200" b="0" i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</a:br>
            <a:r>
              <a:rPr lang="en-US" sz="1200" b="0" i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License model goes live</a:t>
            </a:r>
            <a:endParaRPr lang="en-US" sz="1200" i="1" dirty="0"/>
          </a:p>
        </p:txBody>
      </p:sp>
      <p:sp>
        <p:nvSpPr>
          <p:cNvPr id="14" name="Text 9"/>
          <p:cNvSpPr/>
          <p:nvPr/>
        </p:nvSpPr>
        <p:spPr>
          <a:xfrm>
            <a:off x="4377370" y="1970415"/>
            <a:ext cx="381000" cy="381000"/>
          </a:xfrm>
          <a:prstGeom prst="ellipse">
            <a:avLst/>
          </a:prstGeom>
          <a:solidFill>
            <a:srgbClr val="FFD235"/>
          </a:solidFill>
          <a:ln w="42333">
            <a:solidFill>
              <a:srgbClr val="FFFFFF"/>
            </a:solidFill>
          </a:ln>
        </p:spPr>
        <p:txBody>
          <a:bodyPr wrap="square" lIns="21167" tIns="44979" rIns="21167" bIns="44979" rtlCol="0" anchor="ctr"/>
          <a:lstStyle/>
          <a:p>
            <a:pPr algn="ctr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</a:rPr>
              <a:t>2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4385000" y="2926574"/>
            <a:ext cx="389850" cy="1329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2026</a:t>
            </a:r>
            <a:endParaRPr lang="en-US" sz="825" dirty="0"/>
          </a:p>
        </p:txBody>
      </p:sp>
      <p:sp>
        <p:nvSpPr>
          <p:cNvPr id="16" name="Text 11"/>
          <p:cNvSpPr/>
          <p:nvPr/>
        </p:nvSpPr>
        <p:spPr>
          <a:xfrm>
            <a:off x="3938604" y="2522315"/>
            <a:ext cx="126064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200" b="0" i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Refine product</a:t>
            </a:r>
          </a:p>
          <a:p>
            <a:pPr algn="ctr">
              <a:lnSpc>
                <a:spcPts val="1800"/>
              </a:lnSpc>
            </a:pPr>
            <a:r>
              <a:rPr lang="en-US" sz="1200" b="0" i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User growth</a:t>
            </a:r>
            <a:endParaRPr lang="en-US" sz="1200" i="1" dirty="0"/>
          </a:p>
        </p:txBody>
      </p:sp>
      <p:sp>
        <p:nvSpPr>
          <p:cNvPr id="17" name="Text 12"/>
          <p:cNvSpPr/>
          <p:nvPr/>
        </p:nvSpPr>
        <p:spPr>
          <a:xfrm>
            <a:off x="6473085" y="1970415"/>
            <a:ext cx="381000" cy="381000"/>
          </a:xfrm>
          <a:prstGeom prst="ellipse">
            <a:avLst/>
          </a:prstGeom>
          <a:solidFill>
            <a:srgbClr val="FFD235"/>
          </a:solidFill>
          <a:ln w="42333">
            <a:solidFill>
              <a:srgbClr val="FFFFFF"/>
            </a:solidFill>
          </a:ln>
        </p:spPr>
        <p:txBody>
          <a:bodyPr wrap="square" lIns="21167" tIns="44979" rIns="21167" bIns="44979" rtlCol="0" anchor="ctr"/>
          <a:lstStyle/>
          <a:p>
            <a:pPr algn="ctr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</a:rPr>
              <a:t>3</a:t>
            </a:r>
            <a:endParaRPr lang="en-US" sz="1200" dirty="0"/>
          </a:p>
        </p:txBody>
      </p:sp>
      <p:sp>
        <p:nvSpPr>
          <p:cNvPr id="18" name="Text 13"/>
          <p:cNvSpPr/>
          <p:nvPr/>
        </p:nvSpPr>
        <p:spPr>
          <a:xfrm>
            <a:off x="6496620" y="2921815"/>
            <a:ext cx="389850" cy="1329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2027</a:t>
            </a:r>
            <a:endParaRPr lang="en-US" sz="825" dirty="0"/>
          </a:p>
        </p:txBody>
      </p:sp>
      <p:sp>
        <p:nvSpPr>
          <p:cNvPr id="19" name="Text 14"/>
          <p:cNvSpPr/>
          <p:nvPr/>
        </p:nvSpPr>
        <p:spPr>
          <a:xfrm>
            <a:off x="5642586" y="2517380"/>
            <a:ext cx="207269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200" b="0" i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International expansion</a:t>
            </a:r>
          </a:p>
          <a:p>
            <a:pPr algn="ctr">
              <a:lnSpc>
                <a:spcPts val="1800"/>
              </a:lnSpc>
            </a:pPr>
            <a:r>
              <a:rPr lang="en-US" sz="1200" i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</a:rPr>
              <a:t>Deploy into different sectors</a:t>
            </a:r>
            <a:endParaRPr lang="en-US" sz="1200" i="1" dirty="0"/>
          </a:p>
        </p:txBody>
      </p:sp>
      <p:sp>
        <p:nvSpPr>
          <p:cNvPr id="20" name="Text 15"/>
          <p:cNvSpPr/>
          <p:nvPr/>
        </p:nvSpPr>
        <p:spPr>
          <a:xfrm>
            <a:off x="475158" y="2069188"/>
            <a:ext cx="190500" cy="190500"/>
          </a:xfrm>
          <a:prstGeom prst="ellipse">
            <a:avLst/>
          </a:prstGeom>
          <a:solidFill>
            <a:srgbClr val="FFD235">
              <a:alpha val="0"/>
            </a:srgbClr>
          </a:solidFill>
          <a:ln w="42333">
            <a:solidFill>
              <a:srgbClr val="FFFFFF"/>
            </a:solidFill>
          </a:ln>
        </p:spPr>
        <p:txBody>
          <a:bodyPr wrap="square" lIns="10583" tIns="22490" rIns="10583" bIns="22490" rtlCol="0" anchor="ctr"/>
          <a:lstStyle/>
          <a:p>
            <a:pPr algn="ctr">
              <a:lnSpc>
                <a:spcPts val="1800"/>
              </a:lnSpc>
            </a:pP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8475805" y="2069188"/>
            <a:ext cx="190500" cy="190500"/>
          </a:xfrm>
          <a:prstGeom prst="ellipse">
            <a:avLst/>
          </a:prstGeom>
          <a:solidFill>
            <a:srgbClr val="FFD235">
              <a:alpha val="0"/>
            </a:srgbClr>
          </a:solidFill>
          <a:ln w="42333">
            <a:solidFill>
              <a:srgbClr val="FFFFFF"/>
            </a:solidFill>
          </a:ln>
        </p:spPr>
        <p:txBody>
          <a:bodyPr wrap="square" lIns="10583" tIns="22490" rIns="10583" bIns="22490" rtlCol="0" anchor="ctr"/>
          <a:lstStyle/>
          <a:p>
            <a:pPr algn="ctr">
              <a:lnSpc>
                <a:spcPts val="1800"/>
              </a:lnSpc>
            </a:pPr>
            <a:endParaRPr lang="en-US" sz="1200" dirty="0"/>
          </a:p>
        </p:txBody>
      </p:sp>
      <p:sp>
        <p:nvSpPr>
          <p:cNvPr id="2" name="Text 8">
            <a:extLst>
              <a:ext uri="{FF2B5EF4-FFF2-40B4-BE49-F238E27FC236}">
                <a16:creationId xmlns:a16="http://schemas.microsoft.com/office/drawing/2014/main" id="{7BA978EA-ADA3-B348-E53E-3E78FC8DC90F}"/>
              </a:ext>
            </a:extLst>
          </p:cNvPr>
          <p:cNvSpPr/>
          <p:nvPr/>
        </p:nvSpPr>
        <p:spPr>
          <a:xfrm>
            <a:off x="1409798" y="3434139"/>
            <a:ext cx="2133411" cy="1124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100" b="0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Sell to 10 labs 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</a:rPr>
              <a:t>Cheapest model £12k per year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Turnover: £120,000 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Year 1 costs: £85,283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Year 1 net profit: £34,717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77401079-05A9-3A2A-71F5-E5A163B3E819}"/>
              </a:ext>
            </a:extLst>
          </p:cNvPr>
          <p:cNvSpPr/>
          <p:nvPr/>
        </p:nvSpPr>
        <p:spPr>
          <a:xfrm>
            <a:off x="3517319" y="3327820"/>
            <a:ext cx="2133411" cy="1124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100" b="0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Sell to 30 labs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</a:rPr>
              <a:t>Cheapest model £12k per year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Turnover: £240,000 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Year 2 costs: £208,997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Year 2 net profit: £31,003 </a:t>
            </a: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E0C820BC-2D3B-645D-504D-83C6D703A4C0}"/>
              </a:ext>
            </a:extLst>
          </p:cNvPr>
          <p:cNvSpPr/>
          <p:nvPr/>
        </p:nvSpPr>
        <p:spPr>
          <a:xfrm>
            <a:off x="5624839" y="3434139"/>
            <a:ext cx="2133411" cy="11242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100" b="0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Sell to </a:t>
            </a:r>
            <a:r>
              <a:rPr lang="en-US" sz="1100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100</a:t>
            </a:r>
            <a:r>
              <a:rPr lang="en-US" sz="1100" b="0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labs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</a:rPr>
              <a:t>Cheapest model £12k per year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Turnover: £1,200,000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Year 3 costs: £749,498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Year 3 net profit: £450,502 </a:t>
            </a:r>
          </a:p>
          <a:p>
            <a:pPr algn="ctr">
              <a:lnSpc>
                <a:spcPts val="1800"/>
              </a:lnSpc>
            </a:pPr>
            <a:r>
              <a:rPr lang="en-US" sz="11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0d4d1226-e100-42d3-9d69-244dc67f933e?pitch-bytes=57490&amp;pitch-content-type=image%2Fpng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/>
        </p:blipFill>
        <p:spPr>
          <a:xfrm rot="21000000">
            <a:off x="1269910" y="-614815"/>
            <a:ext cx="7221310" cy="60929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19A62D-73FE-D3E7-EE14-9ABAFC14B40F}"/>
              </a:ext>
            </a:extLst>
          </p:cNvPr>
          <p:cNvSpPr txBox="1"/>
          <p:nvPr/>
        </p:nvSpPr>
        <p:spPr>
          <a:xfrm>
            <a:off x="1869451" y="3219101"/>
            <a:ext cx="805169" cy="261610"/>
          </a:xfrm>
          <a:prstGeom prst="rect">
            <a:avLst/>
          </a:prstGeom>
          <a:solidFill>
            <a:srgbClr val="FFD235"/>
          </a:solidFill>
        </p:spPr>
        <p:txBody>
          <a:bodyPr wrap="square">
            <a:spAutoFit/>
          </a:bodyPr>
          <a:lstStyle/>
          <a:p>
            <a:pPr algn="ctr"/>
            <a:endParaRPr lang="en-US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F2618C-0C5E-406F-666C-C3E216874E0E}"/>
              </a:ext>
            </a:extLst>
          </p:cNvPr>
          <p:cNvSpPr txBox="1"/>
          <p:nvPr/>
        </p:nvSpPr>
        <p:spPr>
          <a:xfrm>
            <a:off x="178616" y="2704246"/>
            <a:ext cx="58665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kern="0" spc="-24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Call to action</a:t>
            </a:r>
          </a:p>
          <a:p>
            <a:pPr algn="l"/>
            <a:r>
              <a:rPr lang="en-US" sz="1800" b="1" kern="0" spc="-24" dirty="0">
                <a:solidFill>
                  <a:srgbClr val="DFB82E"/>
                </a:solidFill>
                <a:latin typeface="Manrope"/>
                <a:ea typeface="Manrope" pitchFamily="34" charset="-122"/>
              </a:rPr>
              <a:t>We need to raise </a:t>
            </a:r>
            <a:r>
              <a:rPr lang="en-US" sz="1800" b="1" kern="0" spc="-24" dirty="0">
                <a:latin typeface="Manrope"/>
                <a:ea typeface="Manrope" pitchFamily="34" charset="-122"/>
              </a:rPr>
              <a:t>£</a:t>
            </a:r>
            <a:r>
              <a:rPr lang="en-US" sz="1800" b="1" dirty="0">
                <a:latin typeface="Manrope"/>
              </a:rPr>
              <a:t>85,283</a:t>
            </a:r>
            <a:r>
              <a:rPr lang="en-US" sz="1800" b="1" kern="0" spc="-24" dirty="0">
                <a:latin typeface="Manrope"/>
                <a:ea typeface="Manrope" pitchFamily="34" charset="-122"/>
              </a:rPr>
              <a:t>  </a:t>
            </a:r>
            <a:r>
              <a:rPr lang="en-US" sz="1800" b="1" kern="0" spc="-24" dirty="0">
                <a:solidFill>
                  <a:srgbClr val="DFB82E"/>
                </a:solidFill>
                <a:latin typeface="Manrope"/>
                <a:ea typeface="Manrope" pitchFamily="34" charset="-122"/>
              </a:rPr>
              <a:t>to enable to support market entry, product development, and expansion efforts. </a:t>
            </a:r>
            <a:endParaRPr lang="en-US" sz="1800" b="1" kern="0" spc="-24" dirty="0">
              <a:latin typeface="Manrope"/>
              <a:ea typeface="Manrope" pitchFamily="34" charset="-122"/>
            </a:endParaRPr>
          </a:p>
        </p:txBody>
      </p:sp>
      <p:sp>
        <p:nvSpPr>
          <p:cNvPr id="39" name="Shape 2">
            <a:extLst>
              <a:ext uri="{FF2B5EF4-FFF2-40B4-BE49-F238E27FC236}">
                <a16:creationId xmlns:a16="http://schemas.microsoft.com/office/drawing/2014/main" id="{4FCDA3B9-4487-257E-505A-4822546981AF}"/>
              </a:ext>
            </a:extLst>
          </p:cNvPr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B9169A6B-F38F-CE90-6342-9069B635ECE2}"/>
              </a:ext>
            </a:extLst>
          </p:cNvPr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41" name="Shape 4">
            <a:extLst>
              <a:ext uri="{FF2B5EF4-FFF2-40B4-BE49-F238E27FC236}">
                <a16:creationId xmlns:a16="http://schemas.microsoft.com/office/drawing/2014/main" id="{84F904E0-3A17-10F7-A79B-413C86087E21}"/>
              </a:ext>
            </a:extLst>
          </p:cNvPr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42" name="Shape 5">
            <a:extLst>
              <a:ext uri="{FF2B5EF4-FFF2-40B4-BE49-F238E27FC236}">
                <a16:creationId xmlns:a16="http://schemas.microsoft.com/office/drawing/2014/main" id="{DE956A13-8707-124E-E358-F29C1DE3E212}"/>
              </a:ext>
            </a:extLst>
          </p:cNvPr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9C5607-A55D-3566-8D09-145242FF2CE7}"/>
              </a:ext>
            </a:extLst>
          </p:cNvPr>
          <p:cNvSpPr txBox="1"/>
          <p:nvPr/>
        </p:nvSpPr>
        <p:spPr>
          <a:xfrm>
            <a:off x="178616" y="1327308"/>
            <a:ext cx="58665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kern="0" spc="-24" dirty="0">
                <a:solidFill>
                  <a:schemeClr val="bg1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Mission</a:t>
            </a:r>
          </a:p>
          <a:p>
            <a:pPr algn="l"/>
            <a:r>
              <a:rPr lang="en-US" sz="1800" b="1" kern="0" spc="-24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</a:rPr>
              <a:t>Our mission to transform lab validation, saving them time and money</a:t>
            </a:r>
          </a:p>
        </p:txBody>
      </p:sp>
      <p:pic>
        <p:nvPicPr>
          <p:cNvPr id="37" name="Picture 13">
            <a:extLst>
              <a:ext uri="{FF2B5EF4-FFF2-40B4-BE49-F238E27FC236}">
                <a16:creationId xmlns:a16="http://schemas.microsoft.com/office/drawing/2014/main" id="{5CEA361E-455F-DD17-57CF-4F96E18CC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827" b="42161"/>
          <a:stretch/>
        </p:blipFill>
        <p:spPr>
          <a:xfrm>
            <a:off x="225798" y="4313886"/>
            <a:ext cx="2939797" cy="64424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4C2E2A6-0575-9D58-4F92-7D20D3A86960}"/>
              </a:ext>
            </a:extLst>
          </p:cNvPr>
          <p:cNvSpPr txBox="1"/>
          <p:nvPr/>
        </p:nvSpPr>
        <p:spPr>
          <a:xfrm>
            <a:off x="128811" y="27367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SUMMARY AND CALL </a:t>
            </a:r>
            <a:br>
              <a:rPr lang="en-US" sz="1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</a:br>
            <a:r>
              <a:rPr lang="en-US" sz="1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TO ACTION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1bcf4398-8d52-4668-b5d5-f105415fa720?pitch-bytes=463341&amp;pitch-content-type=image%2Fpng"/>
          <p:cNvPicPr>
            <a:picLocks noChangeAspect="1"/>
          </p:cNvPicPr>
          <p:nvPr/>
        </p:nvPicPr>
        <p:blipFill>
          <a:blip r:embed="rId3"/>
          <a:srcRect l="20317" t="29901" r="317" b="279"/>
          <a:stretch/>
        </p:blipFill>
        <p:spPr>
          <a:xfrm>
            <a:off x="-260311" y="-1285747"/>
            <a:ext cx="2746849" cy="2671013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49517a87-6a55-413f-bdd0-4d18e64ff04d?pitch-bytes=399526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73874" y="3763070"/>
            <a:ext cx="2689490" cy="2681817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3806" y="1624526"/>
            <a:ext cx="4619699" cy="10001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>
              <a:lnSpc>
                <a:spcPts val="7875"/>
              </a:lnSpc>
            </a:pPr>
            <a:r>
              <a:rPr lang="en-US" sz="7500" b="1" kern="0" spc="-24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Thank you</a:t>
            </a:r>
            <a:endParaRPr lang="en-US" sz="7500" dirty="0"/>
          </a:p>
        </p:txBody>
      </p:sp>
      <p:sp>
        <p:nvSpPr>
          <p:cNvPr id="7" name="Shape 2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3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4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5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0">
            <a:extLst>
              <a:ext uri="{FF2B5EF4-FFF2-40B4-BE49-F238E27FC236}">
                <a16:creationId xmlns:a16="http://schemas.microsoft.com/office/drawing/2014/main" id="{ED34A781-0488-F290-0B60-1201ABBB362B}"/>
              </a:ext>
            </a:extLst>
          </p:cNvPr>
          <p:cNvSpPr/>
          <p:nvPr/>
        </p:nvSpPr>
        <p:spPr>
          <a:xfrm>
            <a:off x="473806" y="2920757"/>
            <a:ext cx="3764813" cy="1107996"/>
          </a:xfrm>
          <a:prstGeom prst="rect">
            <a:avLst/>
          </a:prstGeom>
          <a:noFill/>
          <a:ln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pt-BR" sz="4000" b="1" kern="0" spc="-24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ValidateLabs</a:t>
            </a:r>
            <a:br>
              <a:rPr lang="pt-BR" sz="4000" b="1" kern="0" spc="-24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</a:br>
            <a:r>
              <a:rPr lang="pt-BR" sz="3200" i="1" kern="0" spc="-24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Validation Processor</a:t>
            </a:r>
            <a:endParaRPr lang="en-US" sz="4000" i="1" dirty="0"/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EF404FCE-F7D7-76E1-B6AD-D85D94B2E5D8}"/>
              </a:ext>
            </a:extLst>
          </p:cNvPr>
          <p:cNvSpPr/>
          <p:nvPr/>
        </p:nvSpPr>
        <p:spPr>
          <a:xfrm>
            <a:off x="473806" y="3490112"/>
            <a:ext cx="3225883" cy="827534"/>
          </a:xfrm>
          <a:prstGeom prst="rect">
            <a:avLst/>
          </a:prstGeom>
          <a:noFill/>
          <a:ln/>
        </p:spPr>
        <p:txBody>
          <a:bodyPr wrap="none" lIns="0" tIns="0" rIns="0" bIns="0" rtlCol="0" anchor="b">
            <a:spAutoFit/>
          </a:bodyPr>
          <a:lstStyle/>
          <a:p>
            <a:pPr algn="l">
              <a:lnSpc>
                <a:spcPts val="7875"/>
              </a:lnSpc>
            </a:pPr>
            <a:r>
              <a:rPr lang="pt-BR" sz="2000" b="1" kern="0" spc="-24" dirty="0">
                <a:solidFill>
                  <a:schemeClr val="bg2">
                    <a:lumMod val="90000"/>
                  </a:schemeClr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Dr Dan Lane &amp; Borislav Lazarov</a:t>
            </a:r>
            <a:endParaRPr lang="en-US" sz="2000" i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83AFD9D2-B986-20B3-FE7C-2043673EB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6827" b="42161"/>
          <a:stretch/>
        </p:blipFill>
        <p:spPr>
          <a:xfrm>
            <a:off x="397605" y="4359279"/>
            <a:ext cx="2939797" cy="6442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https://pitch-assets-ccb95893-de3f-4266-973c-20049231b248.s3.eu-west-1.amazonaws.com/49517a87-6a55-413f-bdd0-4d18e64ff04d?pitch-bytes=399526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8061" y="4309998"/>
            <a:ext cx="2998702" cy="2990146"/>
          </a:xfrm>
          <a:prstGeom prst="rect">
            <a:avLst/>
          </a:prstGeom>
        </p:spPr>
      </p:pic>
      <p:pic>
        <p:nvPicPr>
          <p:cNvPr id="3" name="Image 0" descr="https://pitch-assets-ccb95893-de3f-4266-973c-20049231b248.s3.eu-west-1.amazonaws.com/1bcf4398-8d52-4668-b5d5-f105415fa720?pitch-bytes=463341&amp;pitch-content-type=image%2Fpng"/>
          <p:cNvPicPr>
            <a:picLocks noChangeAspect="1"/>
          </p:cNvPicPr>
          <p:nvPr/>
        </p:nvPicPr>
        <p:blipFill>
          <a:blip r:embed="rId4"/>
          <a:srcRect t="30730"/>
          <a:stretch/>
        </p:blipFill>
        <p:spPr>
          <a:xfrm>
            <a:off x="1428155" y="-1014545"/>
            <a:ext cx="2689428" cy="20591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5FFBBC-9703-017D-CB88-203468E47A68}"/>
              </a:ext>
            </a:extLst>
          </p:cNvPr>
          <p:cNvGrpSpPr/>
          <p:nvPr/>
        </p:nvGrpSpPr>
        <p:grpSpPr>
          <a:xfrm>
            <a:off x="2322286" y="817790"/>
            <a:ext cx="4499428" cy="3260601"/>
            <a:chOff x="402035" y="979662"/>
            <a:chExt cx="4499428" cy="3260601"/>
          </a:xfrm>
        </p:grpSpPr>
        <p:pic>
          <p:nvPicPr>
            <p:cNvPr id="30" name="Picture 4" descr="Shot of two scientists high fiving one another Spreading the love around Scientist Stock Photo">
              <a:extLst>
                <a:ext uri="{FF2B5EF4-FFF2-40B4-BE49-F238E27FC236}">
                  <a16:creationId xmlns:a16="http://schemas.microsoft.com/office/drawing/2014/main" id="{0EB61ECA-2B65-7A7C-3ABE-AA3E0F409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5" y="979662"/>
              <a:ext cx="4499428" cy="326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15,800+ Happy Scientists In Lab Stock Photos, Pictures &amp; Royalty-Free  Images - iStock">
              <a:extLst>
                <a:ext uri="{FF2B5EF4-FFF2-40B4-BE49-F238E27FC236}">
                  <a16:creationId xmlns:a16="http://schemas.microsoft.com/office/drawing/2014/main" id="{16C619CC-D7DC-D22F-AAA7-874BE3A32F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8" t="60653" r="679" b="20849"/>
            <a:stretch/>
          </p:blipFill>
          <p:spPr bwMode="auto">
            <a:xfrm>
              <a:off x="3070988" y="2969086"/>
              <a:ext cx="1830475" cy="60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AE3EB1E-7124-E151-E518-28DD5E8CFBA9}"/>
              </a:ext>
            </a:extLst>
          </p:cNvPr>
          <p:cNvSpPr txBox="1"/>
          <p:nvPr/>
        </p:nvSpPr>
        <p:spPr>
          <a:xfrm>
            <a:off x="150325" y="869260"/>
            <a:ext cx="1928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Meet Roberta (Bobby)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82FAE7-EA60-CF71-59C2-87BE67C7AEA3}"/>
              </a:ext>
            </a:extLst>
          </p:cNvPr>
          <p:cNvSpPr txBox="1"/>
          <p:nvPr/>
        </p:nvSpPr>
        <p:spPr>
          <a:xfrm>
            <a:off x="6821714" y="2124924"/>
            <a:ext cx="1928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Scientist in a clinical lab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54057F-B487-5C62-D580-135BBAC682D2}"/>
              </a:ext>
            </a:extLst>
          </p:cNvPr>
          <p:cNvSpPr txBox="1"/>
          <p:nvPr/>
        </p:nvSpPr>
        <p:spPr>
          <a:xfrm>
            <a:off x="271883" y="3155061"/>
            <a:ext cx="1928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Working tirelessly to deliver patient diagnostics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72E203-ACCA-EA51-A5A5-4626A8565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https://pitch-assets-ccb95893-de3f-4266-973c-20049231b248.s3.eu-west-1.amazonaws.com/49517a87-6a55-413f-bdd0-4d18e64ff04d?pitch-bytes=399526&amp;pitch-content-type=image%2Fpng">
            <a:extLst>
              <a:ext uri="{FF2B5EF4-FFF2-40B4-BE49-F238E27FC236}">
                <a16:creationId xmlns:a16="http://schemas.microsoft.com/office/drawing/2014/main" id="{EAF2C312-EDE4-1E5C-EA3C-8A9CFEF1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8061" y="4309998"/>
            <a:ext cx="2998702" cy="2990146"/>
          </a:xfrm>
          <a:prstGeom prst="rect">
            <a:avLst/>
          </a:prstGeom>
        </p:spPr>
      </p:pic>
      <p:pic>
        <p:nvPicPr>
          <p:cNvPr id="3" name="Image 0" descr="https://pitch-assets-ccb95893-de3f-4266-973c-20049231b248.s3.eu-west-1.amazonaws.com/1bcf4398-8d52-4668-b5d5-f105415fa720?pitch-bytes=463341&amp;pitch-content-type=image%2Fpng">
            <a:extLst>
              <a:ext uri="{FF2B5EF4-FFF2-40B4-BE49-F238E27FC236}">
                <a16:creationId xmlns:a16="http://schemas.microsoft.com/office/drawing/2014/main" id="{8B5317D2-C742-D256-9173-22AAED64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730"/>
          <a:stretch/>
        </p:blipFill>
        <p:spPr>
          <a:xfrm>
            <a:off x="1428155" y="-1014545"/>
            <a:ext cx="2689428" cy="20591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EF44A-6C5E-5A7C-825F-598C1B8EDB51}"/>
              </a:ext>
            </a:extLst>
          </p:cNvPr>
          <p:cNvGrpSpPr/>
          <p:nvPr/>
        </p:nvGrpSpPr>
        <p:grpSpPr>
          <a:xfrm>
            <a:off x="4580811" y="3283969"/>
            <a:ext cx="4398592" cy="646331"/>
            <a:chOff x="4391835" y="3283969"/>
            <a:chExt cx="4177127" cy="646331"/>
          </a:xfrm>
        </p:grpSpPr>
        <p:sp>
          <p:nvSpPr>
            <p:cNvPr id="16" name="Shape 5">
              <a:extLst>
                <a:ext uri="{FF2B5EF4-FFF2-40B4-BE49-F238E27FC236}">
                  <a16:creationId xmlns:a16="http://schemas.microsoft.com/office/drawing/2014/main" id="{430007F5-F7FA-0FD1-68DE-EB3DF577C872}"/>
                </a:ext>
              </a:extLst>
            </p:cNvPr>
            <p:cNvSpPr/>
            <p:nvPr/>
          </p:nvSpPr>
          <p:spPr>
            <a:xfrm>
              <a:off x="5101312" y="3619326"/>
              <a:ext cx="724094" cy="269922"/>
            </a:xfrm>
            <a:prstGeom prst="roundRect">
              <a:avLst>
                <a:gd name="adj" fmla="val -190366"/>
              </a:avLst>
            </a:prstGeom>
            <a:solidFill>
              <a:srgbClr val="FFD235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C24F5C-B04A-80C1-7C2B-9597EA4D9F0D}"/>
                </a:ext>
              </a:extLst>
            </p:cNvPr>
            <p:cNvSpPr txBox="1"/>
            <p:nvPr/>
          </p:nvSpPr>
          <p:spPr>
            <a:xfrm>
              <a:off x="4391835" y="3283969"/>
              <a:ext cx="417712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  Data processing and report generation takes </a:t>
              </a:r>
              <a:r>
                <a:rPr lang="en-US" sz="1800" dirty="0"/>
                <a:t>months</a:t>
              </a:r>
              <a:r>
                <a:rPr lang="en-US" sz="1800" dirty="0">
                  <a:solidFill>
                    <a:schemeClr val="bg1"/>
                  </a:solidFill>
                </a:rPr>
                <a:t> per test per laboratory</a:t>
              </a:r>
            </a:p>
          </p:txBody>
        </p:sp>
      </p:grpSp>
      <p:sp>
        <p:nvSpPr>
          <p:cNvPr id="5" name="Text 0">
            <a:extLst>
              <a:ext uri="{FF2B5EF4-FFF2-40B4-BE49-F238E27FC236}">
                <a16:creationId xmlns:a16="http://schemas.microsoft.com/office/drawing/2014/main" id="{C65E971D-650E-4EC7-7A10-27F3D8734F73}"/>
              </a:ext>
            </a:extLst>
          </p:cNvPr>
          <p:cNvSpPr/>
          <p:nvPr/>
        </p:nvSpPr>
        <p:spPr>
          <a:xfrm>
            <a:off x="3621181" y="1733615"/>
            <a:ext cx="1883208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THE PROBLEM</a:t>
            </a:r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B4A17AB9-6587-DC7B-4D67-43D0C9005D15}"/>
              </a:ext>
            </a:extLst>
          </p:cNvPr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733C41EA-C552-1388-975F-5B39D9ACA12A}"/>
              </a:ext>
            </a:extLst>
          </p:cNvPr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BB26969-684B-C766-5408-E709BF22F9F1}"/>
              </a:ext>
            </a:extLst>
          </p:cNvPr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1739E548-6A7F-E9D0-A67A-4029105D5D73}"/>
              </a:ext>
            </a:extLst>
          </p:cNvPr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BDB2D6E6-5093-F248-F27D-276DEE5C3F44}"/>
              </a:ext>
            </a:extLst>
          </p:cNvPr>
          <p:cNvSpPr/>
          <p:nvPr/>
        </p:nvSpPr>
        <p:spPr>
          <a:xfrm>
            <a:off x="770233" y="2030272"/>
            <a:ext cx="769281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6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Validation is impacting patient care</a:t>
            </a:r>
            <a:endParaRPr lang="en-US" sz="3000" dirty="0"/>
          </a:p>
        </p:txBody>
      </p:sp>
      <p:sp>
        <p:nvSpPr>
          <p:cNvPr id="2" name="Text 5">
            <a:extLst>
              <a:ext uri="{FF2B5EF4-FFF2-40B4-BE49-F238E27FC236}">
                <a16:creationId xmlns:a16="http://schemas.microsoft.com/office/drawing/2014/main" id="{B50ABF62-4EA8-29F9-7C8B-7CD7B087504C}"/>
              </a:ext>
            </a:extLst>
          </p:cNvPr>
          <p:cNvSpPr/>
          <p:nvPr/>
        </p:nvSpPr>
        <p:spPr>
          <a:xfrm>
            <a:off x="782425" y="3110080"/>
            <a:ext cx="7692816" cy="11624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6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4EE78-B70E-6270-E356-5B7B42E3005A}"/>
              </a:ext>
            </a:extLst>
          </p:cNvPr>
          <p:cNvSpPr txBox="1"/>
          <p:nvPr/>
        </p:nvSpPr>
        <p:spPr>
          <a:xfrm>
            <a:off x="468291" y="3283970"/>
            <a:ext cx="3934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Validation must be done to prove tests work as intended</a:t>
            </a:r>
          </a:p>
        </p:txBody>
      </p:sp>
      <p:sp>
        <p:nvSpPr>
          <p:cNvPr id="18" name="Shape 22">
            <a:extLst>
              <a:ext uri="{FF2B5EF4-FFF2-40B4-BE49-F238E27FC236}">
                <a16:creationId xmlns:a16="http://schemas.microsoft.com/office/drawing/2014/main" id="{D32D8F48-90F0-7E1B-82C9-981AE959042B}"/>
              </a:ext>
            </a:extLst>
          </p:cNvPr>
          <p:cNvSpPr/>
          <p:nvPr/>
        </p:nvSpPr>
        <p:spPr>
          <a:xfrm rot="10800000">
            <a:off x="863773" y="3085665"/>
            <a:ext cx="7648575" cy="0"/>
          </a:xfrm>
          <a:prstGeom prst="line">
            <a:avLst/>
          </a:prstGeom>
          <a:solidFill>
            <a:srgbClr val="FFD235">
              <a:alpha val="35000"/>
            </a:srgbClr>
          </a:solidFill>
          <a:ln w="5292">
            <a:solidFill>
              <a:srgbClr val="FFFFFF">
                <a:alpha val="3500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9" name="Shape 22">
            <a:extLst>
              <a:ext uri="{FF2B5EF4-FFF2-40B4-BE49-F238E27FC236}">
                <a16:creationId xmlns:a16="http://schemas.microsoft.com/office/drawing/2014/main" id="{DFEFC0E7-55CA-881B-EBD1-A8DDB8B2279F}"/>
              </a:ext>
            </a:extLst>
          </p:cNvPr>
          <p:cNvSpPr/>
          <p:nvPr/>
        </p:nvSpPr>
        <p:spPr>
          <a:xfrm rot="10800000">
            <a:off x="4498295" y="3085665"/>
            <a:ext cx="0" cy="1193080"/>
          </a:xfrm>
          <a:prstGeom prst="line">
            <a:avLst/>
          </a:prstGeom>
          <a:solidFill>
            <a:srgbClr val="FFD235">
              <a:alpha val="35000"/>
            </a:srgbClr>
          </a:solidFill>
          <a:ln w="5292">
            <a:solidFill>
              <a:srgbClr val="FFFFFF">
                <a:alpha val="3500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EFDB316-C137-C4CC-2CDA-5F306360D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3877" y="372039"/>
            <a:ext cx="3057047" cy="15543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FC9A64-48BD-1762-C848-D94925760D0A}"/>
              </a:ext>
            </a:extLst>
          </p:cNvPr>
          <p:cNvGrpSpPr/>
          <p:nvPr/>
        </p:nvGrpSpPr>
        <p:grpSpPr>
          <a:xfrm>
            <a:off x="6831429" y="188759"/>
            <a:ext cx="2147974" cy="1528212"/>
            <a:chOff x="402035" y="979662"/>
            <a:chExt cx="4499428" cy="3260601"/>
          </a:xfrm>
        </p:grpSpPr>
        <p:pic>
          <p:nvPicPr>
            <p:cNvPr id="1028" name="Picture 4" descr="Shot of two scientists high fiving one another Spreading the love around Scientist Stock Photo">
              <a:extLst>
                <a:ext uri="{FF2B5EF4-FFF2-40B4-BE49-F238E27FC236}">
                  <a16:creationId xmlns:a16="http://schemas.microsoft.com/office/drawing/2014/main" id="{8C98355D-0815-B6E5-84F4-C5503D43C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5" y="979662"/>
              <a:ext cx="4499428" cy="326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15,800+ Happy Scientists In Lab Stock Photos, Pictures &amp; Royalty-Free  Images - iStock">
              <a:extLst>
                <a:ext uri="{FF2B5EF4-FFF2-40B4-BE49-F238E27FC236}">
                  <a16:creationId xmlns:a16="http://schemas.microsoft.com/office/drawing/2014/main" id="{8BFC68E8-617B-0C08-9EEE-FD5F739DD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8" t="60653" r="679" b="20849"/>
            <a:stretch/>
          </p:blipFill>
          <p:spPr bwMode="auto">
            <a:xfrm>
              <a:off x="3070988" y="2969086"/>
              <a:ext cx="1830475" cy="60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EB0990F-7874-EC5E-4EAD-E78DD0646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9835"/>
            <a:ext cx="9143999" cy="51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4755b93d-bccf-4763-a7d4-b52e80a0c810?pitch-bytes=49430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2540" y="-2152600"/>
            <a:ext cx="8221537" cy="6936922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12689" y="3277930"/>
            <a:ext cx="1083736" cy="222637"/>
          </a:xfrm>
          <a:prstGeom prst="roundRect">
            <a:avLst>
              <a:gd name="adj" fmla="val -190366"/>
            </a:avLst>
          </a:prstGeom>
          <a:solidFill>
            <a:srgbClr val="FFD235"/>
          </a:solidFill>
          <a:ln/>
        </p:spPr>
        <p:txBody>
          <a:bodyPr/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C69E5-A32C-4FCD-5F7C-DA01E126A5EA}"/>
              </a:ext>
            </a:extLst>
          </p:cNvPr>
          <p:cNvSpPr txBox="1"/>
          <p:nvPr/>
        </p:nvSpPr>
        <p:spPr>
          <a:xfrm>
            <a:off x="145559" y="2376589"/>
            <a:ext cx="56277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Streamlines the validation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Takes and processes raw validation data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Automates report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From 6-weeks to </a:t>
            </a:r>
            <a:r>
              <a:rPr lang="en-US" dirty="0"/>
              <a:t>30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£4,083 saved per 1 use (</a:t>
            </a:r>
            <a:r>
              <a:rPr lang="en-US" i="1" dirty="0">
                <a:solidFill>
                  <a:schemeClr val="bg1"/>
                </a:solidFill>
              </a:rPr>
              <a:t>n.b., </a:t>
            </a:r>
            <a:r>
              <a:rPr lang="en-US" dirty="0">
                <a:solidFill>
                  <a:schemeClr val="bg1"/>
                </a:solidFill>
              </a:rPr>
              <a:t>6-week band 7 staff cost)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Unburdens clinical scientists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Gets new tests to patients sooner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0"/>
          <p:cNvSpPr/>
          <p:nvPr/>
        </p:nvSpPr>
        <p:spPr>
          <a:xfrm>
            <a:off x="240748" y="462980"/>
            <a:ext cx="1974258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073"/>
              </a:lnSpc>
            </a:pPr>
            <a:r>
              <a:rPr lang="en-US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THE SOLUTION</a:t>
            </a:r>
            <a:endParaRPr lang="en-US" dirty="0"/>
          </a:p>
        </p:txBody>
      </p:sp>
      <p:sp>
        <p:nvSpPr>
          <p:cNvPr id="5" name="Shape 1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2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3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4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6"/>
          <p:cNvSpPr/>
          <p:nvPr/>
        </p:nvSpPr>
        <p:spPr>
          <a:xfrm>
            <a:off x="240748" y="1026067"/>
            <a:ext cx="7051400" cy="109451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600"/>
              </a:lnSpc>
            </a:pPr>
            <a:r>
              <a:rPr lang="en-US" sz="3000" b="1" kern="0" spc="-24" dirty="0" err="1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ValidateLabs</a:t>
            </a:r>
            <a:r>
              <a:rPr lang="en-US" sz="3000" b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presents:</a:t>
            </a:r>
          </a:p>
          <a:p>
            <a:pPr algn="l">
              <a:lnSpc>
                <a:spcPts val="3600"/>
              </a:lnSpc>
            </a:pPr>
            <a:r>
              <a:rPr lang="en-US" sz="3000" b="1" i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Validation Processor</a:t>
            </a:r>
            <a:endParaRPr lang="en-US" sz="3000" i="1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99F8191A-D845-B10A-E2EE-B2877F944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827" b="42161"/>
          <a:stretch/>
        </p:blipFill>
        <p:spPr>
          <a:xfrm>
            <a:off x="5460293" y="1379605"/>
            <a:ext cx="2939797" cy="6442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49517a87-6a55-413f-bdd0-4d18e64ff04d?pitch-bytes=399526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360578" y="3547254"/>
            <a:ext cx="2302055" cy="2295487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1bcf4398-8d52-4668-b5d5-f105415fa720?pitch-bytes=463341&amp;pitch-content-type=image%2Fpng"/>
          <p:cNvPicPr>
            <a:picLocks noChangeAspect="1"/>
          </p:cNvPicPr>
          <p:nvPr/>
        </p:nvPicPr>
        <p:blipFill>
          <a:blip r:embed="rId4"/>
          <a:srcRect l="19355" t="29054"/>
          <a:stretch/>
        </p:blipFill>
        <p:spPr>
          <a:xfrm>
            <a:off x="-942099" y="-1068906"/>
            <a:ext cx="2117652" cy="205918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245578" y="1406816"/>
            <a:ext cx="568151" cy="13617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CLOUD </a:t>
            </a:r>
            <a:endParaRPr lang="en-US" sz="825" dirty="0"/>
          </a:p>
        </p:txBody>
      </p:sp>
      <p:sp>
        <p:nvSpPr>
          <p:cNvPr id="7" name="Text 2"/>
          <p:cNvSpPr/>
          <p:nvPr/>
        </p:nvSpPr>
        <p:spPr>
          <a:xfrm>
            <a:off x="976736" y="1670718"/>
            <a:ext cx="1011559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Fully deployable</a:t>
            </a:r>
            <a:endParaRPr lang="en-US" sz="1200" dirty="0"/>
          </a:p>
        </p:txBody>
      </p:sp>
      <p:sp>
        <p:nvSpPr>
          <p:cNvPr id="8" name="Text 3"/>
          <p:cNvSpPr/>
          <p:nvPr/>
        </p:nvSpPr>
        <p:spPr>
          <a:xfrm>
            <a:off x="946888" y="1959616"/>
            <a:ext cx="1071255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Access anywhere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1220681" y="2248513"/>
            <a:ext cx="523670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Anytime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3286812" y="1406816"/>
            <a:ext cx="1033937" cy="1329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</a:rPr>
              <a:t>COMPLIANCE</a:t>
            </a:r>
            <a:endParaRPr lang="en-US" sz="825" dirty="0"/>
          </a:p>
        </p:txBody>
      </p:sp>
      <p:sp>
        <p:nvSpPr>
          <p:cNvPr id="15" name="Text 10"/>
          <p:cNvSpPr/>
          <p:nvPr/>
        </p:nvSpPr>
        <p:spPr>
          <a:xfrm>
            <a:off x="2904738" y="1669090"/>
            <a:ext cx="1797480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Built following ANSI/ASB 036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3123001" y="1957988"/>
            <a:ext cx="1360950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Aligns with ISO 15189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3123001" y="2246885"/>
            <a:ext cx="1360950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Aligns with ISO 17025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18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4" name="Shape 19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20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21"/>
          <p:cNvSpPr/>
          <p:nvPr/>
        </p:nvSpPr>
        <p:spPr>
          <a:xfrm rot="16200000" flipV="1">
            <a:off x="961189" y="2832296"/>
            <a:ext cx="3286269" cy="15712"/>
          </a:xfrm>
          <a:prstGeom prst="line">
            <a:avLst/>
          </a:prstGeom>
          <a:solidFill>
            <a:srgbClr val="FFD235">
              <a:alpha val="35000"/>
            </a:srgbClr>
          </a:solidFill>
          <a:ln w="5292">
            <a:solidFill>
              <a:srgbClr val="FFFFFF">
                <a:alpha val="3500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2"/>
          <p:cNvSpPr/>
          <p:nvPr/>
        </p:nvSpPr>
        <p:spPr>
          <a:xfrm rot="10800000" flipV="1">
            <a:off x="570800" y="2757268"/>
            <a:ext cx="4278293" cy="22851"/>
          </a:xfrm>
          <a:prstGeom prst="line">
            <a:avLst/>
          </a:prstGeom>
          <a:solidFill>
            <a:srgbClr val="FFD235">
              <a:alpha val="35000"/>
            </a:srgbClr>
          </a:solidFill>
          <a:ln w="5292">
            <a:solidFill>
              <a:srgbClr val="FFFFFF">
                <a:alpha val="3500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0">
            <a:extLst>
              <a:ext uri="{FF2B5EF4-FFF2-40B4-BE49-F238E27FC236}">
                <a16:creationId xmlns:a16="http://schemas.microsoft.com/office/drawing/2014/main" id="{D1EE70E8-91BA-11CD-37C1-D0204788977C}"/>
              </a:ext>
            </a:extLst>
          </p:cNvPr>
          <p:cNvSpPr/>
          <p:nvPr/>
        </p:nvSpPr>
        <p:spPr>
          <a:xfrm>
            <a:off x="1125212" y="350973"/>
            <a:ext cx="2799047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25"/>
              </a:lnSpc>
            </a:pPr>
            <a:r>
              <a:rPr lang="en-US" sz="2300" b="1" kern="0" spc="12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Our Product</a:t>
            </a:r>
            <a:endParaRPr lang="en-US" sz="22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0E9370-3E2B-1EFC-C459-66F86C2793A0}"/>
              </a:ext>
            </a:extLst>
          </p:cNvPr>
          <p:cNvSpPr txBox="1"/>
          <p:nvPr/>
        </p:nvSpPr>
        <p:spPr>
          <a:xfrm>
            <a:off x="4996397" y="37215"/>
            <a:ext cx="2226437" cy="49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1" i="1" kern="0" spc="-24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Validation Processor</a:t>
            </a:r>
            <a:endParaRPr lang="en-US" sz="18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4712E8-8542-2B5C-7F50-C40C28945266}"/>
              </a:ext>
            </a:extLst>
          </p:cNvPr>
          <p:cNvSpPr txBox="1"/>
          <p:nvPr/>
        </p:nvSpPr>
        <p:spPr>
          <a:xfrm>
            <a:off x="4946245" y="2440868"/>
            <a:ext cx="2226437" cy="49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1" i="1" dirty="0">
                <a:solidFill>
                  <a:schemeClr val="bg1"/>
                </a:solidFill>
              </a:rPr>
              <a:t>Validation report</a:t>
            </a:r>
          </a:p>
        </p:txBody>
      </p:sp>
      <p:sp>
        <p:nvSpPr>
          <p:cNvPr id="35" name="Text 1">
            <a:extLst>
              <a:ext uri="{FF2B5EF4-FFF2-40B4-BE49-F238E27FC236}">
                <a16:creationId xmlns:a16="http://schemas.microsoft.com/office/drawing/2014/main" id="{EBC1B5CB-ED34-80D2-29C1-BD18DFDB7BE1}"/>
              </a:ext>
            </a:extLst>
          </p:cNvPr>
          <p:cNvSpPr/>
          <p:nvPr/>
        </p:nvSpPr>
        <p:spPr>
          <a:xfrm>
            <a:off x="1115919" y="3076265"/>
            <a:ext cx="827471" cy="1329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SIMPLIFY </a:t>
            </a:r>
            <a:endParaRPr lang="en-US" sz="825" dirty="0"/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FBE09CB4-049F-DFF0-5CAD-1C543B4821A4}"/>
              </a:ext>
            </a:extLst>
          </p:cNvPr>
          <p:cNvSpPr/>
          <p:nvPr/>
        </p:nvSpPr>
        <p:spPr>
          <a:xfrm>
            <a:off x="911561" y="3338539"/>
            <a:ext cx="1141916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</a:rPr>
              <a:t>Boost productivity</a:t>
            </a:r>
          </a:p>
        </p:txBody>
      </p:sp>
      <p:sp>
        <p:nvSpPr>
          <p:cNvPr id="37" name="Text 3">
            <a:extLst>
              <a:ext uri="{FF2B5EF4-FFF2-40B4-BE49-F238E27FC236}">
                <a16:creationId xmlns:a16="http://schemas.microsoft.com/office/drawing/2014/main" id="{12FBDF78-5EE6-2D25-412A-CB1E526586B4}"/>
              </a:ext>
            </a:extLst>
          </p:cNvPr>
          <p:cNvSpPr/>
          <p:nvPr/>
        </p:nvSpPr>
        <p:spPr>
          <a:xfrm>
            <a:off x="1075802" y="3627437"/>
            <a:ext cx="813428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Reduce costs</a:t>
            </a:r>
            <a:endParaRPr lang="en-US" sz="1200" dirty="0"/>
          </a:p>
        </p:txBody>
      </p:sp>
      <p:sp>
        <p:nvSpPr>
          <p:cNvPr id="38" name="Text 4">
            <a:extLst>
              <a:ext uri="{FF2B5EF4-FFF2-40B4-BE49-F238E27FC236}">
                <a16:creationId xmlns:a16="http://schemas.microsoft.com/office/drawing/2014/main" id="{79D0E57E-A528-3EAC-3BD9-B4BE885FCB0D}"/>
              </a:ext>
            </a:extLst>
          </p:cNvPr>
          <p:cNvSpPr/>
          <p:nvPr/>
        </p:nvSpPr>
        <p:spPr>
          <a:xfrm>
            <a:off x="928872" y="3916334"/>
            <a:ext cx="1107291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Easy data analysis</a:t>
            </a:r>
            <a:endParaRPr lang="en-US" sz="1200" dirty="0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4E917069-9F52-AF3D-5053-CF053D9D90CB}"/>
              </a:ext>
            </a:extLst>
          </p:cNvPr>
          <p:cNvSpPr/>
          <p:nvPr/>
        </p:nvSpPr>
        <p:spPr>
          <a:xfrm>
            <a:off x="2995230" y="3045116"/>
            <a:ext cx="1617109" cy="1329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</a:rPr>
              <a:t>MACHINE LEARNING</a:t>
            </a:r>
            <a:endParaRPr lang="en-US" sz="825" dirty="0"/>
          </a:p>
        </p:txBody>
      </p:sp>
      <p:sp>
        <p:nvSpPr>
          <p:cNvPr id="40" name="Text 10">
            <a:extLst>
              <a:ext uri="{FF2B5EF4-FFF2-40B4-BE49-F238E27FC236}">
                <a16:creationId xmlns:a16="http://schemas.microsoft.com/office/drawing/2014/main" id="{47F3F485-C690-0D59-92CA-2C80F1C1142B}"/>
              </a:ext>
            </a:extLst>
          </p:cNvPr>
          <p:cNvSpPr/>
          <p:nvPr/>
        </p:nvSpPr>
        <p:spPr>
          <a:xfrm>
            <a:off x="2962550" y="3307390"/>
            <a:ext cx="1681872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Automatic model selection</a:t>
            </a:r>
            <a:endParaRPr lang="en-US" sz="1200" dirty="0"/>
          </a:p>
        </p:txBody>
      </p:sp>
      <p:sp>
        <p:nvSpPr>
          <p:cNvPr id="41" name="Text 11">
            <a:extLst>
              <a:ext uri="{FF2B5EF4-FFF2-40B4-BE49-F238E27FC236}">
                <a16:creationId xmlns:a16="http://schemas.microsoft.com/office/drawing/2014/main" id="{E98E3D08-316B-81D3-756F-FB2920A70D6F}"/>
              </a:ext>
            </a:extLst>
          </p:cNvPr>
          <p:cNvSpPr/>
          <p:nvPr/>
        </p:nvSpPr>
        <p:spPr>
          <a:xfrm>
            <a:off x="3116086" y="3596288"/>
            <a:ext cx="1374800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Increase test accuracy</a:t>
            </a:r>
            <a:endParaRPr lang="en-US" sz="1200" dirty="0"/>
          </a:p>
        </p:txBody>
      </p:sp>
      <p:sp>
        <p:nvSpPr>
          <p:cNvPr id="42" name="Text 12">
            <a:extLst>
              <a:ext uri="{FF2B5EF4-FFF2-40B4-BE49-F238E27FC236}">
                <a16:creationId xmlns:a16="http://schemas.microsoft.com/office/drawing/2014/main" id="{4DCE5E43-D111-398B-7A18-2F14D17EEEDE}"/>
              </a:ext>
            </a:extLst>
          </p:cNvPr>
          <p:cNvSpPr/>
          <p:nvPr/>
        </p:nvSpPr>
        <p:spPr>
          <a:xfrm>
            <a:off x="3143018" y="3885185"/>
            <a:ext cx="1320939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Better patient results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73F4B-2CA6-2346-F3E3-AE81CC52B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" y="-39312"/>
            <a:ext cx="9141475" cy="49223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tch-assets-ccb95893-de3f-4266-973c-20049231b248.s3.eu-west-1.amazonaws.com/4755b93d-bccf-4763-a7d4-b52e80a0c810?pitch-bytes=49430&amp;pitch-content-type=image%2Fpng">
            <a:extLst>
              <a:ext uri="{FF2B5EF4-FFF2-40B4-BE49-F238E27FC236}">
                <a16:creationId xmlns:a16="http://schemas.microsoft.com/office/drawing/2014/main" id="{79FBB0FE-378F-870D-12F3-9A07DAA30F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/>
        </p:blipFill>
        <p:spPr>
          <a:xfrm flipV="1">
            <a:off x="-25367" y="0"/>
            <a:ext cx="8221537" cy="6936922"/>
          </a:xfrm>
          <a:prstGeom prst="rect">
            <a:avLst/>
          </a:prstGeom>
        </p:spPr>
      </p:pic>
      <p:pic>
        <p:nvPicPr>
          <p:cNvPr id="3" name="Image 0" descr="https://pitch-assets-ccb95893-de3f-4266-973c-20049231b248.s3.eu-west-1.amazonaws.com/17ef9584-bec8-477a-87ee-53ebc61bf82f?pitch-bytes=45794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24782" y="-2276189"/>
            <a:ext cx="6485587" cy="5472214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257ca3d4-b2b3-4387-8a41-b8e4da7474d3?pitch-bytes=83232&amp;pitch-content-type=image%2F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8" y="1463466"/>
            <a:ext cx="9406914" cy="3919547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1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4"/>
          <p:cNvSpPr/>
          <p:nvPr/>
        </p:nvSpPr>
        <p:spPr>
          <a:xfrm>
            <a:off x="1772952" y="475159"/>
            <a:ext cx="559809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25"/>
              </a:lnSpc>
            </a:pPr>
            <a:r>
              <a:rPr lang="en-US" sz="2300" b="1" kern="0" spc="12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Why now?</a:t>
            </a:r>
            <a:endParaRPr lang="en-US" sz="2250" dirty="0"/>
          </a:p>
        </p:txBody>
      </p:sp>
      <p:sp>
        <p:nvSpPr>
          <p:cNvPr id="14" name="Text 6"/>
          <p:cNvSpPr/>
          <p:nvPr/>
        </p:nvSpPr>
        <p:spPr>
          <a:xfrm>
            <a:off x="2297295" y="4639454"/>
            <a:ext cx="4415311" cy="1413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1050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UNLEASH THE POWER OF MASS SPECTROMETRY</a:t>
            </a:r>
            <a:endParaRPr lang="en-US" sz="105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0BEB0250-BA1E-8E93-6D8E-1A7A97913753}"/>
              </a:ext>
            </a:extLst>
          </p:cNvPr>
          <p:cNvSpPr/>
          <p:nvPr/>
        </p:nvSpPr>
        <p:spPr>
          <a:xfrm>
            <a:off x="2505853" y="1087706"/>
            <a:ext cx="3998210" cy="14132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1050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MASS SPECTROMETRY PROMISED SO MUCH</a:t>
            </a:r>
            <a:endParaRPr lang="en-US" sz="1050" dirty="0"/>
          </a:p>
        </p:txBody>
      </p:sp>
      <p:sp>
        <p:nvSpPr>
          <p:cNvPr id="12" name="Shape 19">
            <a:extLst>
              <a:ext uri="{FF2B5EF4-FFF2-40B4-BE49-F238E27FC236}">
                <a16:creationId xmlns:a16="http://schemas.microsoft.com/office/drawing/2014/main" id="{4351541F-7D99-2320-8B94-9B82B0F3B076}"/>
              </a:ext>
            </a:extLst>
          </p:cNvPr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20">
            <a:extLst>
              <a:ext uri="{FF2B5EF4-FFF2-40B4-BE49-F238E27FC236}">
                <a16:creationId xmlns:a16="http://schemas.microsoft.com/office/drawing/2014/main" id="{B126FD92-191C-D512-7545-6007C7AB7C2B}"/>
              </a:ext>
            </a:extLst>
          </p:cNvPr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85885-41C6-0F16-2A0D-38174E4CFDA5}"/>
              </a:ext>
            </a:extLst>
          </p:cNvPr>
          <p:cNvSpPr txBox="1"/>
          <p:nvPr/>
        </p:nvSpPr>
        <p:spPr>
          <a:xfrm>
            <a:off x="230310" y="1735459"/>
            <a:ext cx="45510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</a:rPr>
              <a:t>Bottleneck in 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Thousands of tests are researched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Only a handful reach market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Stuck in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8D26B-0844-8894-4232-8812846831C4}"/>
              </a:ext>
            </a:extLst>
          </p:cNvPr>
          <p:cNvSpPr txBox="1"/>
          <p:nvPr/>
        </p:nvSpPr>
        <p:spPr>
          <a:xfrm>
            <a:off x="4940823" y="1750115"/>
            <a:ext cx="40004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</a:rPr>
              <a:t>Clinical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Worsening wait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Validation Processor can free up time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57975-1931-AD45-0E2B-96D076B13B01}"/>
              </a:ext>
            </a:extLst>
          </p:cNvPr>
          <p:cNvSpPr txBox="1"/>
          <p:nvPr/>
        </p:nvSpPr>
        <p:spPr>
          <a:xfrm>
            <a:off x="2858676" y="3223432"/>
            <a:ext cx="3074549" cy="830997"/>
          </a:xfrm>
          <a:prstGeom prst="rect">
            <a:avLst/>
          </a:prstGeom>
          <a:solidFill>
            <a:srgbClr val="FFD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First to the mass spectrometry market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 descr="https://pitch-assets-ccb95893-de3f-4266-973c-20049231b248.s3.eu-west-1.amazonaws.com/257ca3d4-b2b3-4387-8a41-b8e4da7474d3?pitch-bytes=83232&amp;pitch-content-type=image%2Fpng">
            <a:extLst>
              <a:ext uri="{FF2B5EF4-FFF2-40B4-BE49-F238E27FC236}">
                <a16:creationId xmlns:a16="http://schemas.microsoft.com/office/drawing/2014/main" id="{31E31BD0-764E-22CD-5DA4-0D65EA59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38" y="1463466"/>
            <a:ext cx="9406914" cy="391954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772952" y="475159"/>
            <a:ext cx="559809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25"/>
              </a:lnSpc>
            </a:pPr>
            <a:r>
              <a:rPr lang="en-US" sz="2300" b="1" kern="0" spc="12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Our Team</a:t>
            </a:r>
            <a:endParaRPr lang="en-US" sz="2250" dirty="0"/>
          </a:p>
        </p:txBody>
      </p:sp>
      <p:sp>
        <p:nvSpPr>
          <p:cNvPr id="5" name="Text 1"/>
          <p:cNvSpPr/>
          <p:nvPr/>
        </p:nvSpPr>
        <p:spPr>
          <a:xfrm>
            <a:off x="4072927" y="4334900"/>
            <a:ext cx="928139" cy="2739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BUSINESS</a:t>
            </a:r>
          </a:p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</a:rPr>
              <a:t>SPECIALIST</a:t>
            </a:r>
            <a:endParaRPr lang="en-US" sz="825" dirty="0"/>
          </a:p>
        </p:txBody>
      </p:sp>
      <p:sp>
        <p:nvSpPr>
          <p:cNvPr id="6" name="Text 2"/>
          <p:cNvSpPr/>
          <p:nvPr/>
        </p:nvSpPr>
        <p:spPr>
          <a:xfrm>
            <a:off x="4152017" y="4063677"/>
            <a:ext cx="763863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Ben Rawson</a:t>
            </a:r>
            <a:endParaRPr lang="en-US" sz="1200" dirty="0"/>
          </a:p>
        </p:txBody>
      </p:sp>
      <p:sp>
        <p:nvSpPr>
          <p:cNvPr id="14" name="Text 4"/>
          <p:cNvSpPr/>
          <p:nvPr/>
        </p:nvSpPr>
        <p:spPr>
          <a:xfrm>
            <a:off x="6799124" y="4077745"/>
            <a:ext cx="816507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</a:rPr>
              <a:t>Gary Morgan</a:t>
            </a:r>
            <a:endParaRPr lang="en-US" sz="1200" dirty="0"/>
          </a:p>
        </p:txBody>
      </p:sp>
      <p:sp>
        <p:nvSpPr>
          <p:cNvPr id="15" name="Text 5"/>
          <p:cNvSpPr/>
          <p:nvPr/>
        </p:nvSpPr>
        <p:spPr>
          <a:xfrm>
            <a:off x="1480433" y="4352190"/>
            <a:ext cx="1107354" cy="4158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REGULATORY </a:t>
            </a:r>
          </a:p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LEAD</a:t>
            </a:r>
          </a:p>
          <a:p>
            <a:pPr algn="ctr">
              <a:lnSpc>
                <a:spcPts val="1073"/>
              </a:lnSpc>
            </a:pPr>
            <a:endParaRPr lang="en-US" sz="825" dirty="0"/>
          </a:p>
        </p:txBody>
      </p:sp>
      <p:sp>
        <p:nvSpPr>
          <p:cNvPr id="16" name="Text 6"/>
          <p:cNvSpPr/>
          <p:nvPr/>
        </p:nvSpPr>
        <p:spPr>
          <a:xfrm>
            <a:off x="1392108" y="4080967"/>
            <a:ext cx="1201676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</a:rPr>
              <a:t>Dr Chris Harrington</a:t>
            </a:r>
            <a:endParaRPr lang="en-US" sz="1200" dirty="0"/>
          </a:p>
        </p:txBody>
      </p:sp>
      <p:sp>
        <p:nvSpPr>
          <p:cNvPr id="18" name="Text 8"/>
          <p:cNvSpPr/>
          <p:nvPr/>
        </p:nvSpPr>
        <p:spPr>
          <a:xfrm>
            <a:off x="5239053" y="2162793"/>
            <a:ext cx="995144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</a:rPr>
              <a:t>Borislav Lazarov</a:t>
            </a:r>
            <a:endParaRPr lang="en-US" sz="1200" dirty="0"/>
          </a:p>
        </p:txBody>
      </p:sp>
      <p:sp>
        <p:nvSpPr>
          <p:cNvPr id="21" name="Text 11"/>
          <p:cNvSpPr/>
          <p:nvPr/>
        </p:nvSpPr>
        <p:spPr>
          <a:xfrm>
            <a:off x="2780546" y="2420902"/>
            <a:ext cx="1038746" cy="2739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</a:rPr>
              <a:t>CO-FOUNDER</a:t>
            </a:r>
          </a:p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</a:rPr>
              <a:t>CREATOR</a:t>
            </a:r>
            <a:endParaRPr lang="en-US" sz="825" dirty="0"/>
          </a:p>
        </p:txBody>
      </p:sp>
      <p:sp>
        <p:nvSpPr>
          <p:cNvPr id="22" name="Text 12"/>
          <p:cNvSpPr/>
          <p:nvPr/>
        </p:nvSpPr>
        <p:spPr>
          <a:xfrm>
            <a:off x="2916160" y="2162793"/>
            <a:ext cx="761427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Dr Dan Lane</a:t>
            </a:r>
            <a:endParaRPr lang="en-US" sz="1200" dirty="0"/>
          </a:p>
        </p:txBody>
      </p:sp>
      <p:sp>
        <p:nvSpPr>
          <p:cNvPr id="23" name="Shape 13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4" name="Shape 14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15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16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AA8BFE-BB7F-6415-45D8-EA760A9BF392}"/>
              </a:ext>
            </a:extLst>
          </p:cNvPr>
          <p:cNvSpPr/>
          <p:nvPr/>
        </p:nvSpPr>
        <p:spPr>
          <a:xfrm>
            <a:off x="6839468" y="3263882"/>
            <a:ext cx="762000" cy="761223"/>
          </a:xfrm>
          <a:prstGeom prst="ellipse">
            <a:avLst/>
          </a:prstGeom>
          <a:solidFill>
            <a:srgbClr val="FFB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F8FE2D32-C0E2-4448-A7E2-E8B195E8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87" y="1302191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11">
            <a:extLst>
              <a:ext uri="{FF2B5EF4-FFF2-40B4-BE49-F238E27FC236}">
                <a16:creationId xmlns:a16="http://schemas.microsoft.com/office/drawing/2014/main" id="{18AB6990-E3C4-7955-5AB2-0107E0F6D733}"/>
              </a:ext>
            </a:extLst>
          </p:cNvPr>
          <p:cNvSpPr/>
          <p:nvPr/>
        </p:nvSpPr>
        <p:spPr>
          <a:xfrm>
            <a:off x="5213463" y="2407701"/>
            <a:ext cx="1038746" cy="2739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</a:rPr>
              <a:t>CO-FOUNDER</a:t>
            </a:r>
          </a:p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</a:rPr>
              <a:t>CREATOR</a:t>
            </a:r>
            <a:endParaRPr lang="en-US" sz="825" dirty="0"/>
          </a:p>
        </p:txBody>
      </p:sp>
      <p:pic>
        <p:nvPicPr>
          <p:cNvPr id="1028" name="Picture 4" descr="Profile photo of Borislav Lazarov">
            <a:extLst>
              <a:ext uri="{FF2B5EF4-FFF2-40B4-BE49-F238E27FC236}">
                <a16:creationId xmlns:a16="http://schemas.microsoft.com/office/drawing/2014/main" id="{B00814DC-25B7-C211-96DB-A43D276E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36" y="1306081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is Harrington PhD, FRC(Path), FRSC, EuSpLM">
            <a:extLst>
              <a:ext uri="{FF2B5EF4-FFF2-40B4-BE49-F238E27FC236}">
                <a16:creationId xmlns:a16="http://schemas.microsoft.com/office/drawing/2014/main" id="{AD003BA2-0163-DEDC-D207-6B75A2A2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46" y="3249814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1">
            <a:extLst>
              <a:ext uri="{FF2B5EF4-FFF2-40B4-BE49-F238E27FC236}">
                <a16:creationId xmlns:a16="http://schemas.microsoft.com/office/drawing/2014/main" id="{86415C48-9710-231C-7E88-832F100832DA}"/>
              </a:ext>
            </a:extLst>
          </p:cNvPr>
          <p:cNvSpPr/>
          <p:nvPr/>
        </p:nvSpPr>
        <p:spPr>
          <a:xfrm>
            <a:off x="6653175" y="4348968"/>
            <a:ext cx="1134605" cy="27398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WEB &amp; BRAND</a:t>
            </a:r>
          </a:p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DEVELOPER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4616563-AE0B-5555-67B1-7938D86872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9" r="469"/>
          <a:stretch/>
        </p:blipFill>
        <p:spPr>
          <a:xfrm>
            <a:off x="6826526" y="3242824"/>
            <a:ext cx="774942" cy="7822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4D1D-3152-077E-46DD-5DAB1D6E6E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64" r="20169"/>
          <a:stretch/>
        </p:blipFill>
        <p:spPr>
          <a:xfrm>
            <a:off x="4114656" y="3234870"/>
            <a:ext cx="801224" cy="7761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0"/>
          <p:cNvSpPr/>
          <p:nvPr/>
        </p:nvSpPr>
        <p:spPr>
          <a:xfrm>
            <a:off x="1147792" y="1250478"/>
            <a:ext cx="6570820" cy="7286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 sz="2300" b="1" kern="0" spc="12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The global clinical laboratory tests market size was estimated at </a:t>
            </a:r>
            <a:r>
              <a:rPr lang="en-US" sz="2300" b="1" kern="0" spc="12" dirty="0">
                <a:solidFill>
                  <a:srgbClr val="DFB82E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$114.63 billion </a:t>
            </a:r>
            <a:r>
              <a:rPr lang="en-US" sz="2300" b="1" kern="0" spc="12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 2023</a:t>
            </a:r>
            <a:endParaRPr lang="en-US" sz="2250" dirty="0"/>
          </a:p>
        </p:txBody>
      </p:sp>
      <p:pic>
        <p:nvPicPr>
          <p:cNvPr id="3" name="Image 0" descr="https://pitch-assets-ccb95893-de3f-4266-973c-20049231b248.s3.eu-west-1.amazonaws.com/55573ae3-160e-4ebe-bd87-f234aeac0413?pitch-bytes=95150&amp;pitch-content-type=image%2Fpng"/>
          <p:cNvPicPr>
            <a:picLocks noChangeAspect="1"/>
          </p:cNvPicPr>
          <p:nvPr/>
        </p:nvPicPr>
        <p:blipFill>
          <a:blip r:embed="rId3"/>
          <a:srcRect b="61427"/>
          <a:stretch/>
        </p:blipFill>
        <p:spPr>
          <a:xfrm>
            <a:off x="-1137347" y="4286938"/>
            <a:ext cx="2661347" cy="1222413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93d0762f-e396-4caf-8915-b5544617411c?pitch-bytes=305675&amp;pitch-content-type=image%2Fpng"/>
          <p:cNvPicPr>
            <a:picLocks noChangeAspect="1"/>
          </p:cNvPicPr>
          <p:nvPr/>
        </p:nvPicPr>
        <p:blipFill>
          <a:blip r:embed="rId4"/>
          <a:srcRect l="9335" t="33923" r="23551" b="9549"/>
          <a:stretch/>
        </p:blipFill>
        <p:spPr>
          <a:xfrm>
            <a:off x="5229649" y="-1782674"/>
            <a:ext cx="2972873" cy="2640669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854314" y="2183352"/>
            <a:ext cx="1903278" cy="101373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7500" b="1" kern="0" spc="-24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&gt;10k</a:t>
            </a:r>
          </a:p>
        </p:txBody>
      </p:sp>
      <p:sp>
        <p:nvSpPr>
          <p:cNvPr id="6" name="Text 1"/>
          <p:cNvSpPr/>
          <p:nvPr/>
        </p:nvSpPr>
        <p:spPr>
          <a:xfrm>
            <a:off x="1750282" y="3305429"/>
            <a:ext cx="23138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Estimated verifications/validations per year (UK</a:t>
            </a:r>
            <a:r>
              <a:rPr lang="en-US" sz="120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/</a:t>
            </a: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Aus/US)</a:t>
            </a:r>
            <a:endParaRPr lang="en-US" sz="1200" dirty="0"/>
          </a:p>
        </p:txBody>
      </p:sp>
      <p:sp>
        <p:nvSpPr>
          <p:cNvPr id="7" name="Shape 2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3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4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5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6"/>
          <p:cNvSpPr/>
          <p:nvPr/>
        </p:nvSpPr>
        <p:spPr>
          <a:xfrm>
            <a:off x="4673133" y="2183351"/>
            <a:ext cx="2716128" cy="101373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7500" b="1" kern="0" spc="-24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</a:rPr>
              <a:t>£120m</a:t>
            </a:r>
            <a:endParaRPr lang="en-US" sz="7500" dirty="0"/>
          </a:p>
        </p:txBody>
      </p:sp>
      <p:sp>
        <p:nvSpPr>
          <p:cNvPr id="13" name="Text 8"/>
          <p:cNvSpPr/>
          <p:nvPr/>
        </p:nvSpPr>
        <p:spPr>
          <a:xfrm>
            <a:off x="4911726" y="3306571"/>
            <a:ext cx="23138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Annual cost of verification/validation  (UK/Aus/US)</a:t>
            </a:r>
          </a:p>
        </p:txBody>
      </p:sp>
      <p:sp>
        <p:nvSpPr>
          <p:cNvPr id="16" name="Text 11"/>
          <p:cNvSpPr/>
          <p:nvPr/>
        </p:nvSpPr>
        <p:spPr>
          <a:xfrm>
            <a:off x="3812045" y="911014"/>
            <a:ext cx="1433085" cy="1531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14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THE MARKET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8BB9C-F904-A612-D7DE-C1A8E4E626E9}"/>
              </a:ext>
            </a:extLst>
          </p:cNvPr>
          <p:cNvSpPr txBox="1"/>
          <p:nvPr/>
        </p:nvSpPr>
        <p:spPr>
          <a:xfrm>
            <a:off x="2263555" y="4129344"/>
            <a:ext cx="4495831" cy="707886"/>
          </a:xfrm>
          <a:prstGeom prst="rect">
            <a:avLst/>
          </a:prstGeom>
          <a:solidFill>
            <a:srgbClr val="FFD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This does not include pharma, food, environmental, veterinary, CRO labs 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6F6BE0D9-A987-A5E2-7BF9-DCC25C1DF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1" t="28889" r="8363" b="22766"/>
          <a:stretch/>
        </p:blipFill>
        <p:spPr>
          <a:xfrm>
            <a:off x="7020150" y="1082789"/>
            <a:ext cx="1334122" cy="5960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72952" y="475159"/>
            <a:ext cx="559809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925"/>
              </a:lnSpc>
            </a:pPr>
            <a:r>
              <a:rPr lang="en-US" sz="2300" b="1" kern="0" spc="12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Competition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4010177" y="1102843"/>
            <a:ext cx="1130275" cy="13617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OUT-OF-SIGHT</a:t>
            </a:r>
            <a:endParaRPr lang="en-US" sz="825" dirty="0"/>
          </a:p>
        </p:txBody>
      </p:sp>
      <p:sp>
        <p:nvSpPr>
          <p:cNvPr id="5" name="Text 2"/>
          <p:cNvSpPr/>
          <p:nvPr/>
        </p:nvSpPr>
        <p:spPr>
          <a:xfrm>
            <a:off x="3664672" y="4523612"/>
            <a:ext cx="1821284" cy="13617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OUT-OF-LAST-CENTURY</a:t>
            </a:r>
            <a:endParaRPr lang="en-US" sz="825" dirty="0"/>
          </a:p>
        </p:txBody>
      </p:sp>
      <p:sp>
        <p:nvSpPr>
          <p:cNvPr id="6" name="Text 3"/>
          <p:cNvSpPr/>
          <p:nvPr/>
        </p:nvSpPr>
        <p:spPr>
          <a:xfrm rot="16200000">
            <a:off x="167251" y="2817203"/>
            <a:ext cx="780306" cy="13617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EXPLORER</a:t>
            </a:r>
            <a:endParaRPr lang="en-US" sz="825" dirty="0"/>
          </a:p>
        </p:txBody>
      </p:sp>
      <p:sp>
        <p:nvSpPr>
          <p:cNvPr id="7" name="Text 4"/>
          <p:cNvSpPr/>
          <p:nvPr/>
        </p:nvSpPr>
        <p:spPr>
          <a:xfrm rot="5400000">
            <a:off x="8294964" y="2817203"/>
            <a:ext cx="579462" cy="13617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073"/>
              </a:lnSpc>
            </a:pPr>
            <a:r>
              <a:rPr lang="en-US" sz="800" b="1" kern="0" spc="360" dirty="0">
                <a:solidFill>
                  <a:srgbClr val="FFD235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EXPERT</a:t>
            </a:r>
            <a:endParaRPr lang="en-US" sz="825" dirty="0"/>
          </a:p>
        </p:txBody>
      </p:sp>
      <p:sp>
        <p:nvSpPr>
          <p:cNvPr id="12" name="Text 5"/>
          <p:cNvSpPr/>
          <p:nvPr/>
        </p:nvSpPr>
        <p:spPr>
          <a:xfrm>
            <a:off x="2640441" y="2832774"/>
            <a:ext cx="952505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Vendor specific</a:t>
            </a:r>
            <a:endParaRPr lang="en-US" sz="1200" dirty="0"/>
          </a:p>
        </p:txBody>
      </p:sp>
      <p:sp>
        <p:nvSpPr>
          <p:cNvPr id="13" name="Text 6"/>
          <p:cNvSpPr/>
          <p:nvPr/>
        </p:nvSpPr>
        <p:spPr>
          <a:xfrm>
            <a:off x="7293452" y="1585584"/>
            <a:ext cx="760529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Our product</a:t>
            </a:r>
            <a:endParaRPr lang="en-US" sz="1200" dirty="0"/>
          </a:p>
        </p:txBody>
      </p:sp>
      <p:sp>
        <p:nvSpPr>
          <p:cNvPr id="14" name="Text 7"/>
          <p:cNvSpPr/>
          <p:nvPr/>
        </p:nvSpPr>
        <p:spPr>
          <a:xfrm>
            <a:off x="4180648" y="2592970"/>
            <a:ext cx="1194879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Insufficient for </a:t>
            </a:r>
          </a:p>
          <a:p>
            <a:pPr algn="ctr"/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mass spectrometry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1672580" y="3955615"/>
            <a:ext cx="1704698" cy="2137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Inefficient Excel workbooks</a:t>
            </a:r>
            <a:endParaRPr lang="en-US" sz="1200" dirty="0"/>
          </a:p>
        </p:txBody>
      </p:sp>
      <p:sp>
        <p:nvSpPr>
          <p:cNvPr id="16" name="Shape 9"/>
          <p:cNvSpPr/>
          <p:nvPr/>
        </p:nvSpPr>
        <p:spPr>
          <a:xfrm>
            <a:off x="8289194" y="691976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10"/>
          <p:cNvSpPr/>
          <p:nvPr/>
        </p:nvSpPr>
        <p:spPr>
          <a:xfrm rot="5400000">
            <a:off x="8284741" y="688703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1"/>
          <p:cNvSpPr/>
          <p:nvPr/>
        </p:nvSpPr>
        <p:spPr>
          <a:xfrm>
            <a:off x="8289194" y="4483287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19" name="Shape 12"/>
          <p:cNvSpPr/>
          <p:nvPr/>
        </p:nvSpPr>
        <p:spPr>
          <a:xfrm rot="5400000">
            <a:off x="8284741" y="4480014"/>
            <a:ext cx="381000" cy="0"/>
          </a:xfrm>
          <a:prstGeom prst="line">
            <a:avLst/>
          </a:prstGeom>
          <a:solidFill>
            <a:srgbClr val="FFD235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13"/>
          <p:cNvSpPr/>
          <p:nvPr/>
        </p:nvSpPr>
        <p:spPr>
          <a:xfrm rot="16200000">
            <a:off x="3036278" y="2881863"/>
            <a:ext cx="3071812" cy="0"/>
          </a:xfrm>
          <a:prstGeom prst="line">
            <a:avLst/>
          </a:prstGeom>
          <a:solidFill>
            <a:srgbClr val="FFD235">
              <a:alpha val="35000"/>
            </a:srgbClr>
          </a:solidFill>
          <a:ln w="5292">
            <a:solidFill>
              <a:srgbClr val="FFFFFF">
                <a:alpha val="3500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14"/>
          <p:cNvSpPr/>
          <p:nvPr/>
        </p:nvSpPr>
        <p:spPr>
          <a:xfrm rot="10800000">
            <a:off x="736087" y="2887253"/>
            <a:ext cx="7648575" cy="0"/>
          </a:xfrm>
          <a:prstGeom prst="line">
            <a:avLst/>
          </a:prstGeom>
          <a:solidFill>
            <a:srgbClr val="FFD235">
              <a:alpha val="35000"/>
            </a:srgbClr>
          </a:solidFill>
          <a:ln w="5292">
            <a:solidFill>
              <a:srgbClr val="FFFFFF">
                <a:alpha val="3500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EXCEL LOGO - Microsoft Community Hub">
            <a:extLst>
              <a:ext uri="{FF2B5EF4-FFF2-40B4-BE49-F238E27FC236}">
                <a16:creationId xmlns:a16="http://schemas.microsoft.com/office/drawing/2014/main" id="{6532C60A-DC52-7FA7-070D-AF70629C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9" y="3280511"/>
            <a:ext cx="1107373" cy="7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67364FA-B932-90C5-CB5D-0F8115188520}"/>
              </a:ext>
            </a:extLst>
          </p:cNvPr>
          <p:cNvGrpSpPr/>
          <p:nvPr/>
        </p:nvGrpSpPr>
        <p:grpSpPr>
          <a:xfrm>
            <a:off x="2617899" y="2403150"/>
            <a:ext cx="939385" cy="408154"/>
            <a:chOff x="1672580" y="1601052"/>
            <a:chExt cx="939385" cy="4081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F51501-22D4-3115-CFEC-DE32E6BE68EC}"/>
                </a:ext>
              </a:extLst>
            </p:cNvPr>
            <p:cNvSpPr/>
            <p:nvPr/>
          </p:nvSpPr>
          <p:spPr>
            <a:xfrm>
              <a:off x="1672580" y="1601052"/>
              <a:ext cx="939385" cy="408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2" name="Picture 4" descr="Empower Enterprise Software Critical Support Plan | Waters">
              <a:extLst>
                <a:ext uri="{FF2B5EF4-FFF2-40B4-BE49-F238E27FC236}">
                  <a16:creationId xmlns:a16="http://schemas.microsoft.com/office/drawing/2014/main" id="{CF035E1A-8A7D-CA00-F938-9303E51C7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296" y="1626837"/>
              <a:ext cx="807624" cy="356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47FA551-9766-CBA2-4256-308ADD13D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524" y="2244911"/>
            <a:ext cx="1130275" cy="3164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26011</TotalTime>
  <Words>1054</Words>
  <Application>Microsoft Office PowerPoint</Application>
  <PresentationFormat>On-screen Show (16:9)</PresentationFormat>
  <Paragraphs>196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Manrope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</dc:title>
  <dc:subject>PptxGenJS Presentation</dc:subject>
  <dc:creator>Pitch Software GmbH</dc:creator>
  <cp:lastModifiedBy>Samuel Larke</cp:lastModifiedBy>
  <cp:revision>49</cp:revision>
  <dcterms:created xsi:type="dcterms:W3CDTF">2024-05-02T15:49:56Z</dcterms:created>
  <dcterms:modified xsi:type="dcterms:W3CDTF">2024-11-23T10:48:06Z</dcterms:modified>
</cp:coreProperties>
</file>