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60" r:id="rId3"/>
    <p:sldId id="328" r:id="rId4"/>
    <p:sldId id="263" r:id="rId5"/>
    <p:sldId id="265" r:id="rId6"/>
    <p:sldId id="261" r:id="rId7"/>
    <p:sldId id="269" r:id="rId8"/>
    <p:sldId id="267" r:id="rId9"/>
    <p:sldId id="266" r:id="rId10"/>
    <p:sldId id="264" r:id="rId11"/>
    <p:sldId id="270" r:id="rId12"/>
    <p:sldId id="272" r:id="rId13"/>
    <p:sldId id="32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D1C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22" autoAdjust="0"/>
  </p:normalViewPr>
  <p:slideViewPr>
    <p:cSldViewPr snapToGrid="0">
      <p:cViewPr varScale="1">
        <p:scale>
          <a:sx n="87" d="100"/>
          <a:sy n="87" d="100"/>
        </p:scale>
        <p:origin x="4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EC8D4-65B8-4D0A-B198-8886DFC35575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D609B-4DAC-4B84-B54A-1966118BC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4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-fresh.com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-fresh.co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600" dirty="0"/>
              <a:t>What’s the problem you’re targeting ? Without 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600" dirty="0"/>
              <a:t>problem to fix, it is much harder to explain why your customers will buy. Can you back it up with data?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UK has some of the highest prevalence of allergic conditions in the world - 44% of adults and 50% of children in the UK have one or more allergies. The number of people with allergies is rising by about 5% every year. Allergies cost the NHS around £900 million each year, mostly through prescriptions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well as require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indoor warming for 50% of year (average) to make them livable (vulnerable/elderly group much frequently).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business need to </a:t>
            </a:r>
            <a:r>
              <a:rPr lang="en-GB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optimised, production-ready and market-acceptable integrated air-handling unit, capable of regulating both air quality and temperature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D609B-4DAC-4B84-B54A-1966118BC5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374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1938" indent="-261938">
              <a:spcBef>
                <a:spcPct val="20000"/>
              </a:spcBef>
              <a:buFontTx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itchFamily="34" charset="0"/>
              </a:rPr>
              <a:t>Route(s) to market envisaged</a:t>
            </a:r>
          </a:p>
          <a:p>
            <a:pPr marL="355600" lvl="1" indent="-1778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Airgard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/Signify-Philips will be engaging (pitch/showcasing) with independent retired homes/care homes clients &amp; managers of sheltered houses,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neighbourhood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councils, dental/surgery associations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Preliminary discussions with potential licensing options – </a:t>
            </a:r>
            <a:r>
              <a:rPr lang="en-GB" sz="2800" b="0" i="0" u="sng" dirty="0">
                <a:effectLst/>
                <a:latin typeface="arial" panose="020B0604020202020204" pitchFamily="34" charset="0"/>
                <a:hlinkClick r:id="rId3"/>
              </a:rPr>
              <a:t>Home-Fresh®,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, Philips, Bosch</a:t>
            </a:r>
          </a:p>
          <a:p>
            <a:pPr marL="355600" lvl="1" indent="-1778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Jenton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liaising with policymakers, alongside leveraging publicity (web, twitter)</a:t>
            </a:r>
          </a:p>
          <a:p>
            <a:pPr marL="355600" lvl="1" indent="-1778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..</a:t>
            </a:r>
          </a:p>
          <a:p>
            <a:endParaRPr lang="en-GB" dirty="0"/>
          </a:p>
          <a:p>
            <a:r>
              <a:rPr lang="en-GB" dirty="0"/>
              <a:t>LCC – Public Health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D609B-4DAC-4B84-B54A-1966118BC59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870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1938" indent="-261938">
              <a:spcBef>
                <a:spcPct val="20000"/>
              </a:spcBef>
              <a:buFontTx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itchFamily="34" charset="0"/>
              </a:rPr>
              <a:t>Route(s) to market envisaged</a:t>
            </a:r>
          </a:p>
          <a:p>
            <a:pPr marL="355600" lvl="1" indent="-1778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Airgard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/Signify-Philips will be engaging (pitch/showcasing) with independent retired homes/care homes clients &amp; managers of sheltered houses, </a:t>
            </a: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neighbourhood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councils, dental/surgery associations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Preliminary discussions with potential licensing options – </a:t>
            </a:r>
            <a:r>
              <a:rPr lang="en-GB" sz="2800" b="0" i="0" u="sng" dirty="0">
                <a:effectLst/>
                <a:latin typeface="arial" panose="020B0604020202020204" pitchFamily="34" charset="0"/>
                <a:hlinkClick r:id="rId3"/>
              </a:rPr>
              <a:t>Home-Fresh®,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, Philips, Bosch</a:t>
            </a:r>
          </a:p>
          <a:p>
            <a:pPr marL="355600" lvl="1" indent="-1778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Arial" panose="020B0604020202020204" pitchFamily="34" charset="0"/>
                <a:cs typeface="Arial" pitchFamily="34" charset="0"/>
              </a:rPr>
              <a:t>Jenton</a:t>
            </a: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 liaising with policymakers, alongside leveraging publicity (web, twitter)</a:t>
            </a:r>
          </a:p>
          <a:p>
            <a:pPr marL="355600" lvl="1" indent="-1778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itchFamily="34" charset="0"/>
              </a:rPr>
              <a:t>..</a:t>
            </a:r>
          </a:p>
          <a:p>
            <a:endParaRPr lang="en-GB" dirty="0"/>
          </a:p>
          <a:p>
            <a:r>
              <a:rPr lang="en-GB" dirty="0"/>
              <a:t>LCC – Public Health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D609B-4DAC-4B84-B54A-1966118BC5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0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will provide strong testimonials and use case scenarios to promote - expand the proposition into other high value-controlled building environments such as factories, animal husbandry or food production.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D609B-4DAC-4B84-B54A-1966118BC59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3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A multi-functional device that provides both air purification and heating, promoting a healthier and more comfortable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D609B-4DAC-4B84-B54A-1966118BC59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2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1938" indent="-261938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Our USP </a:t>
            </a:r>
          </a:p>
          <a:p>
            <a:pPr marL="541338" lvl="1" indent="-26987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combi ceiling-to-floor indoor air handling and warming unit, </a:t>
            </a:r>
            <a:r>
              <a:rPr lang="en-US" i="1" dirty="0">
                <a:latin typeface="Arial" panose="020B0604020202020204" pitchFamily="34" charset="0"/>
                <a:cs typeface="Arial" pitchFamily="34" charset="0"/>
              </a:rPr>
              <a:t>supporting current UK strategic priority areas – Clean Air </a:t>
            </a:r>
            <a:r>
              <a:rPr lang="en-US" i="1" dirty="0" err="1">
                <a:latin typeface="Arial" panose="020B0604020202020204" pitchFamily="34" charset="0"/>
                <a:cs typeface="Arial" pitchFamily="34" charset="0"/>
              </a:rPr>
              <a:t>Programme</a:t>
            </a:r>
            <a:r>
              <a:rPr lang="en-US" i="1" dirty="0">
                <a:latin typeface="Arial" panose="020B0604020202020204" pitchFamily="34" charset="0"/>
                <a:cs typeface="Arial" pitchFamily="34" charset="0"/>
              </a:rPr>
              <a:t> (CAP), Net zero fossil free heating, Smart Independent Living </a:t>
            </a:r>
          </a:p>
          <a:p>
            <a:pPr marL="541338" lvl="1" indent="-26987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continuous heat extraction, with the water bath control unit for regulating temperature to release cooler air over summer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D609B-4DAC-4B84-B54A-1966118BC5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6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u="sng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D609B-4DAC-4B84-B54A-1966118BC5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Make sure your audience know why you and your team are uniquely suited to take this IP/idea forward. What is it about you as a team that means you can be trusted to receive and deploy the grant to generate the outcomes you anticipate delivering by the end of the commercial accelerator?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D609B-4DAC-4B84-B54A-1966118BC5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16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D609B-4DAC-4B84-B54A-1966118BC59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59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1938" indent="-261938">
              <a:spcBef>
                <a:spcPct val="20000"/>
              </a:spcBef>
              <a:buFontTx/>
              <a:buChar char="•"/>
            </a:pPr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Competitors</a:t>
            </a: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 – none so far, in the spec of offering combo air cleaning and climate control features</a:t>
            </a:r>
          </a:p>
          <a:p>
            <a:pPr marL="541338" lvl="1" indent="-26987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MVHR units/ Air handling device manufacturers </a:t>
            </a:r>
          </a:p>
          <a:p>
            <a:pPr marL="541338" lvl="1" indent="-26987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Immersion Cooler accessory cooling system developers using water bath and heat exchanger technique (e.g. Thomas Scientific) </a:t>
            </a:r>
          </a:p>
          <a:p>
            <a:endParaRPr lang="en-GB" dirty="0"/>
          </a:p>
          <a:p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This is competition from other businesses, processes 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regulation. Your IP/idea may just not have a market or be excluded from that market. These needs to be appropriate for the stage of the business.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D609B-4DAC-4B84-B54A-1966118BC5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403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This is where the company explains the revenue model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and how that works (there could be more than one way to create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revenue).Is it a licensing, business-to business, subscriptions, etc.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D609B-4DAC-4B84-B54A-1966118BC5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4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Provide a three-year financial summary - headline figures for sales and profit to help demonstrate the market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to say 1% [or 3% for example], and an average of 2 units per site, that would yield demand for 14,000 [42,000] units annually. At an £800/unit nominal cost that gives annual revenues of £11.2m [£33.6m].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•	Sales</a:t>
            </a:r>
          </a:p>
          <a:p>
            <a:r>
              <a:rPr lang="en-US" dirty="0"/>
              <a:t>Year 1 14,000 units @£800ea </a:t>
            </a:r>
          </a:p>
          <a:p>
            <a:r>
              <a:rPr lang="en-US" dirty="0"/>
              <a:t>[rising to Year 5 17,000 units]</a:t>
            </a:r>
          </a:p>
          <a:p>
            <a:r>
              <a:rPr lang="en-US" dirty="0"/>
              <a:t>•	Equipment Profit</a:t>
            </a:r>
          </a:p>
          <a:p>
            <a:r>
              <a:rPr lang="en-US" dirty="0"/>
              <a:t>Year 1 £480/unit yields £6.7m Profits </a:t>
            </a:r>
          </a:p>
          <a:p>
            <a:r>
              <a:rPr lang="en-US" dirty="0"/>
              <a:t>[rising to Year 5 £540/unit yields £9.1m]</a:t>
            </a:r>
          </a:p>
          <a:p>
            <a:r>
              <a:rPr lang="en-US" dirty="0"/>
              <a:t>•	Consumables Profit (workings shown elsewhere)</a:t>
            </a:r>
          </a:p>
          <a:p>
            <a:r>
              <a:rPr lang="en-US" dirty="0"/>
              <a:t>Year 1 £70k and 1% of profits </a:t>
            </a:r>
          </a:p>
          <a:p>
            <a:r>
              <a:rPr lang="en-US" dirty="0"/>
              <a:t>[rising to Year 5 £388k and 4% of profits]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D609B-4DAC-4B84-B54A-1966118BC5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3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171A-BDA8-EB2E-B266-F7CDBEB26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665D2-1459-6C19-39BA-DC5CDC811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DC74D-9C86-8727-C1C5-DAA24E38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203EF-FB56-B7B6-B1BB-454F4C9F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27AD3-5C37-2DC9-CC62-9ABE1D62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9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6249-1F06-CC98-6F23-686FDA14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3FA69-4756-CCA7-B036-107BCDB45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F92E8-07C7-63E5-3F94-32F8AFC1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47407-7325-1A1C-A0A5-D70A3E38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4FFA4-0D2E-CE47-D151-AAC8CBBF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0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C09C8D-364F-2185-3995-F1F0F3229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7076-2591-BE6F-3C14-158A59207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D9BAB-5844-D923-18BF-5F1B7C2E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C4A39-5CB2-5529-DCC5-9A9CE27C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8FB0C-1B06-977D-59D3-5304D999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8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70A7-3AF4-4A5E-1ACB-DBA3EC65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CDF2A-6FC8-7978-70FC-18D9B9EC8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39257-524F-70FA-4C94-6D66A6C6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2D542-295F-668D-826F-B0A5E962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0A20E-15FC-92BF-7F11-AF0B3B82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2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B88D-F64D-B4D5-B5DC-2F9339D3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D038D-703B-3196-E53F-99856BFA9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92CE-9FA2-0B1D-D8DB-518501C9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C4E6D-B506-DFDC-F108-7C1AA4D2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1E308-2A3A-BCC7-E780-B491831E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89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062B-BEA3-2969-57F8-C7B0DCCF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A4A5A-35D9-13EB-D0C2-11B5B115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4F1F8-9B87-B70C-6B16-239C9953C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BCA53-715C-9840-EAD0-BF66EB05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24BC4-E5A9-C81E-8A70-19FF0536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11338-C386-DCE4-978B-86FC3157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7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851D-7B2F-7C93-E756-E906F35D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DA820-E485-8E86-8713-9ADEBDE1C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765EB-4E1D-0161-48C1-A25924674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8173C-6CC7-6E32-315E-F30A36B2B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317F7-05E4-E084-729C-92F19E3CA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7CBDF5-1046-D750-6C8D-08AA3A77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4B1A4-C5BD-41A6-3031-F6E33BD2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FD3CE-FBA9-A1D9-01E8-11114F03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0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2625-D487-96F3-6BDF-D410ECF7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8C3B1-86E8-685C-A5A5-B2F12A44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BD045-2BEA-2E07-0A78-E22E78B5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4CA84-48DC-E124-7F66-3EB03F13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2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7DA97-FF66-86CA-E3F6-CFB839E2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5AAEE-6EA4-6383-0F4E-2E3642F1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21EB2-E671-2AF7-946C-5E780D40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82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5305-7C55-AEA0-A41E-4B86CA8D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D2508-CF93-A60C-244A-CA2694C77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02BFE-D214-EF15-8FD3-53EC30B02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A1093-71BE-864E-F2A6-31A9AB97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2329A-4844-758E-A3E8-554247F9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8E1CB-CF8B-2777-6318-C9ADF87A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B255-794D-D236-5DD8-0AE79E15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78AA8-167D-DFC5-2EDB-67019B899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01C33-680B-7603-AEEB-AEF606957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65531-AB14-DFEE-BCC0-F84DEFA1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6851C-67AD-2F62-7322-16107A39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56C4E-D3BA-0C3F-E53C-C038A043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13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B2BF01-5A18-3172-3744-A196A557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7B400-708E-780B-D5EC-41584A856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51454-96E8-C632-F7D9-7C6DB63B7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BF1ACF-59AC-4D11-96D2-8742DC802E6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49BEB-BC3D-E46E-D3AF-49169DA98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99880-112D-C2F1-B3A1-CB8C7BB6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1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bhishek.Tiwary@dmu.ac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www.enhanceprojects.co.uk/projec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s://www.enhanceprojects.inf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330" y="372175"/>
            <a:ext cx="9959340" cy="1338638"/>
          </a:xfrm>
        </p:spPr>
        <p:txBody>
          <a:bodyPr>
            <a:normAutofit/>
          </a:bodyPr>
          <a:lstStyle/>
          <a:p>
            <a:r>
              <a:rPr lang="en-GB" sz="3200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EnHANCE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 Combi system: </a:t>
            </a:r>
          </a:p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Stencil" panose="040409050D0802020404" pitchFamily="82" charset="0"/>
              </a:rPr>
              <a:t>Ceiling -to -Floor air handling and warming</a:t>
            </a:r>
          </a:p>
          <a:p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E269C5C-CF60-475D-A907-900C089DBFFE}"/>
              </a:ext>
            </a:extLst>
          </p:cNvPr>
          <p:cNvSpPr txBox="1">
            <a:spLocks/>
          </p:cNvSpPr>
          <p:nvPr/>
        </p:nvSpPr>
        <p:spPr>
          <a:xfrm>
            <a:off x="7452853" y="1818968"/>
            <a:ext cx="4454012" cy="3909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patent filed technology 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applying concepts in air handling/treatment and some unique thermal engineering (ref: GB2406059.2) </a:t>
            </a:r>
          </a:p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suitable for residential, office, warehouses and agricultural settings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4A5C8-EAF8-4063-BBCB-784A96C5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40" y="1818968"/>
            <a:ext cx="5514821" cy="3622401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5AF7EA0-D769-485C-B964-75E1F594C128}"/>
              </a:ext>
            </a:extLst>
          </p:cNvPr>
          <p:cNvSpPr txBox="1">
            <a:spLocks/>
          </p:cNvSpPr>
          <p:nvPr/>
        </p:nvSpPr>
        <p:spPr>
          <a:xfrm>
            <a:off x="1750142" y="5728438"/>
            <a:ext cx="10077695" cy="878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Stencil" panose="040409050D0802020404" pitchFamily="82" charset="0"/>
              </a:rPr>
              <a:t>Dr </a:t>
            </a:r>
            <a:r>
              <a:rPr lang="en-GB" sz="4400" dirty="0" err="1">
                <a:solidFill>
                  <a:schemeClr val="accent5">
                    <a:lumMod val="75000"/>
                  </a:schemeClr>
                </a:solidFill>
                <a:latin typeface="Stencil" panose="040409050D0802020404" pitchFamily="82" charset="0"/>
              </a:rPr>
              <a:t>Abhisek</a:t>
            </a:r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Stencil" panose="040409050D0802020404" pitchFamily="82" charset="0"/>
              </a:rPr>
              <a:t> Tiwary (DMU)</a:t>
            </a:r>
          </a:p>
          <a:p>
            <a:pPr algn="r"/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Stencil" panose="040409050D0802020404" pitchFamily="82" charset="0"/>
              </a:rPr>
              <a:t>Mr Richard little (</a:t>
            </a:r>
            <a:r>
              <a:rPr lang="en-GB" sz="4400" dirty="0" err="1">
                <a:solidFill>
                  <a:schemeClr val="accent5">
                    <a:lumMod val="75000"/>
                  </a:schemeClr>
                </a:solidFill>
                <a:latin typeface="Stencil" panose="040409050D0802020404" pitchFamily="82" charset="0"/>
              </a:rPr>
              <a:t>jenton</a:t>
            </a:r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Stencil" panose="040409050D0802020404" pitchFamily="82" charset="0"/>
              </a:rPr>
              <a:t> </a:t>
            </a:r>
            <a:r>
              <a:rPr lang="en-GB" sz="4400" dirty="0" err="1">
                <a:solidFill>
                  <a:schemeClr val="accent5">
                    <a:lumMod val="75000"/>
                  </a:schemeClr>
                </a:solidFill>
                <a:latin typeface="Stencil" panose="040409050D0802020404" pitchFamily="82" charset="0"/>
              </a:rPr>
              <a:t>Internlational</a:t>
            </a:r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Stencil" panose="040409050D0802020404" pitchFamily="82" charset="0"/>
              </a:rPr>
              <a:t> ltd.)</a:t>
            </a:r>
            <a:r>
              <a:rPr lang="en-GB" sz="4400" dirty="0">
                <a:latin typeface="Stencil" panose="040409050D0802020404" pitchFamily="82" charset="0"/>
              </a:rPr>
              <a:t> </a:t>
            </a:r>
          </a:p>
          <a:p>
            <a:pPr algn="r"/>
            <a:endParaRPr lang="en-GB" sz="2800" b="1" dirty="0"/>
          </a:p>
          <a:p>
            <a:pPr>
              <a:spcBef>
                <a:spcPts val="6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13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0354" y="0"/>
            <a:ext cx="9144000" cy="4586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Business Model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FE2807-7D9D-48FC-BBA1-60D1D1DBD30E}"/>
              </a:ext>
            </a:extLst>
          </p:cNvPr>
          <p:cNvSpPr txBox="1"/>
          <p:nvPr/>
        </p:nvSpPr>
        <p:spPr>
          <a:xfrm>
            <a:off x="493719" y="5675993"/>
            <a:ext cx="8022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Stage 4: B2B </a:t>
            </a:r>
            <a:r>
              <a:rPr lang="en-US" sz="2800" b="1" dirty="0"/>
              <a:t>Maintenance contracts to support multi-site customers </a:t>
            </a:r>
            <a:r>
              <a:rPr lang="en-GB" sz="2800" b="1" dirty="0"/>
              <a:t>(TRL 9)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6C1E56-C7B7-4072-BDA3-1DFF085DA30B}"/>
              </a:ext>
            </a:extLst>
          </p:cNvPr>
          <p:cNvGrpSpPr/>
          <p:nvPr/>
        </p:nvGrpSpPr>
        <p:grpSpPr>
          <a:xfrm>
            <a:off x="754976" y="443612"/>
            <a:ext cx="8182195" cy="1672953"/>
            <a:chOff x="754976" y="454498"/>
            <a:chExt cx="8182195" cy="16729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100BCB-62DA-4287-AAD5-F31AA7D7ADBF}"/>
                </a:ext>
              </a:extLst>
            </p:cNvPr>
            <p:cNvSpPr txBox="1"/>
            <p:nvPr/>
          </p:nvSpPr>
          <p:spPr>
            <a:xfrm>
              <a:off x="754976" y="454498"/>
              <a:ext cx="8182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Stage 1: Customer discovery and Validations (TRL 6-7) 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208A4B03-402E-416B-8F4E-0BAB0C05721A}"/>
                </a:ext>
              </a:extLst>
            </p:cNvPr>
            <p:cNvSpPr/>
            <p:nvPr/>
          </p:nvSpPr>
          <p:spPr>
            <a:xfrm rot="5400000">
              <a:off x="4098471" y="1000780"/>
              <a:ext cx="1153885" cy="10994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AEACE4-0023-4CDE-9181-7827A2DB3DBF}"/>
                </a:ext>
              </a:extLst>
            </p:cNvPr>
            <p:cNvGrpSpPr/>
            <p:nvPr/>
          </p:nvGrpSpPr>
          <p:grpSpPr>
            <a:xfrm>
              <a:off x="5451812" y="1202250"/>
              <a:ext cx="1636720" cy="762000"/>
              <a:chOff x="7837714" y="1153886"/>
              <a:chExt cx="1636720" cy="76200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48C7F6-09DB-4BC0-85C0-AB370FE2E9FC}"/>
                  </a:ext>
                </a:extLst>
              </p:cNvPr>
              <p:cNvSpPr txBox="1"/>
              <p:nvPr/>
            </p:nvSpPr>
            <p:spPr>
              <a:xfrm>
                <a:off x="8081060" y="1238346"/>
                <a:ext cx="1393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err="1"/>
                  <a:t>Yr</a:t>
                </a:r>
                <a:r>
                  <a:rPr lang="en-GB" sz="2800" dirty="0"/>
                  <a:t> 0-1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61D2A8E-D84C-4BBD-B705-954832E47D80}"/>
                  </a:ext>
                </a:extLst>
              </p:cNvPr>
              <p:cNvSpPr/>
              <p:nvPr/>
            </p:nvSpPr>
            <p:spPr>
              <a:xfrm>
                <a:off x="7837714" y="1153886"/>
                <a:ext cx="1621972" cy="762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0EB0C3-0385-4A54-9E08-41E76F2751FF}"/>
              </a:ext>
            </a:extLst>
          </p:cNvPr>
          <p:cNvGrpSpPr/>
          <p:nvPr/>
        </p:nvGrpSpPr>
        <p:grpSpPr>
          <a:xfrm>
            <a:off x="636814" y="2011919"/>
            <a:ext cx="8811986" cy="1707421"/>
            <a:chOff x="636814" y="2012060"/>
            <a:chExt cx="8811986" cy="17074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9C4187-7241-4AB7-894D-1FF8B9296C77}"/>
                </a:ext>
              </a:extLst>
            </p:cNvPr>
            <p:cNvSpPr txBox="1"/>
            <p:nvPr/>
          </p:nvSpPr>
          <p:spPr>
            <a:xfrm>
              <a:off x="636814" y="2012060"/>
              <a:ext cx="88119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Stage 2: Direct Product Sales to build client base (TRL 7-8) 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37C3BBC5-7CE6-4C4C-85F5-4B58D7F79D38}"/>
                </a:ext>
              </a:extLst>
            </p:cNvPr>
            <p:cNvSpPr/>
            <p:nvPr/>
          </p:nvSpPr>
          <p:spPr>
            <a:xfrm rot="5400000">
              <a:off x="4098470" y="2592810"/>
              <a:ext cx="1153885" cy="10994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161083-2906-4A65-A573-1D0BBB4955C8}"/>
                </a:ext>
              </a:extLst>
            </p:cNvPr>
            <p:cNvGrpSpPr/>
            <p:nvPr/>
          </p:nvGrpSpPr>
          <p:grpSpPr>
            <a:xfrm>
              <a:off x="5451812" y="2754088"/>
              <a:ext cx="1636720" cy="762000"/>
              <a:chOff x="7837714" y="1153886"/>
              <a:chExt cx="1636720" cy="76200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91F84E-6A9C-443A-88AE-5F108DA2D284}"/>
                  </a:ext>
                </a:extLst>
              </p:cNvPr>
              <p:cNvSpPr txBox="1"/>
              <p:nvPr/>
            </p:nvSpPr>
            <p:spPr>
              <a:xfrm>
                <a:off x="8081060" y="1238346"/>
                <a:ext cx="1393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err="1"/>
                  <a:t>Yr</a:t>
                </a:r>
                <a:r>
                  <a:rPr lang="en-GB" sz="2800" dirty="0"/>
                  <a:t> 1-3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23419D2-6722-40B8-91AF-94E09C4EFC22}"/>
                  </a:ext>
                </a:extLst>
              </p:cNvPr>
              <p:cNvSpPr/>
              <p:nvPr/>
            </p:nvSpPr>
            <p:spPr>
              <a:xfrm>
                <a:off x="7837714" y="1153886"/>
                <a:ext cx="1621972" cy="762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645D6A-D1EB-4BA4-B6F1-9EDF6739A3AA}"/>
              </a:ext>
            </a:extLst>
          </p:cNvPr>
          <p:cNvGrpSpPr/>
          <p:nvPr/>
        </p:nvGrpSpPr>
        <p:grpSpPr>
          <a:xfrm>
            <a:off x="636814" y="3654165"/>
            <a:ext cx="8637815" cy="2124697"/>
            <a:chOff x="636814" y="3654165"/>
            <a:chExt cx="8637815" cy="2124697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89AB4D1-F3BE-403A-AA71-E313CB2B922B}"/>
                </a:ext>
              </a:extLst>
            </p:cNvPr>
            <p:cNvSpPr/>
            <p:nvPr/>
          </p:nvSpPr>
          <p:spPr>
            <a:xfrm rot="5400000">
              <a:off x="4098470" y="4652191"/>
              <a:ext cx="1153885" cy="10994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C137FB-CCC0-480B-85AE-599B4D225505}"/>
                </a:ext>
              </a:extLst>
            </p:cNvPr>
            <p:cNvSpPr txBox="1"/>
            <p:nvPr/>
          </p:nvSpPr>
          <p:spPr>
            <a:xfrm>
              <a:off x="636814" y="3654165"/>
              <a:ext cx="8637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Stage 3: Licensing for mass manufacture </a:t>
              </a:r>
              <a:r>
                <a:rPr lang="en-US" sz="2800" b="1" dirty="0"/>
                <a:t>from an expanding system install base </a:t>
              </a:r>
              <a:r>
                <a:rPr lang="en-GB" sz="2800" b="1" dirty="0"/>
                <a:t>(TRL 7-8)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641808F-72F7-4EE7-993F-9E4DC3D16735}"/>
                </a:ext>
              </a:extLst>
            </p:cNvPr>
            <p:cNvGrpSpPr/>
            <p:nvPr/>
          </p:nvGrpSpPr>
          <p:grpSpPr>
            <a:xfrm>
              <a:off x="5451812" y="4769485"/>
              <a:ext cx="1636720" cy="762000"/>
              <a:chOff x="7837714" y="1153886"/>
              <a:chExt cx="1636720" cy="76200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6B8D22-7528-47DD-BC4D-C9C1913325A1}"/>
                  </a:ext>
                </a:extLst>
              </p:cNvPr>
              <p:cNvSpPr txBox="1"/>
              <p:nvPr/>
            </p:nvSpPr>
            <p:spPr>
              <a:xfrm>
                <a:off x="8081060" y="1238346"/>
                <a:ext cx="1393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err="1"/>
                  <a:t>Yr</a:t>
                </a:r>
                <a:r>
                  <a:rPr lang="en-GB" sz="2800" dirty="0"/>
                  <a:t> 3-5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BEACF1C-BDF2-440D-84BE-EFF1D9CD42A2}"/>
                  </a:ext>
                </a:extLst>
              </p:cNvPr>
              <p:cNvSpPr/>
              <p:nvPr/>
            </p:nvSpPr>
            <p:spPr>
              <a:xfrm>
                <a:off x="7837714" y="1153886"/>
                <a:ext cx="1621972" cy="762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48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714" y="227900"/>
            <a:ext cx="9144000" cy="2971800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Finances</a:t>
            </a:r>
            <a:r>
              <a:rPr lang="en-GB" sz="3200" b="1" dirty="0"/>
              <a:t>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A6E2996-8ABA-4532-AD35-CE3FE6C00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70481"/>
              </p:ext>
            </p:extLst>
          </p:nvPr>
        </p:nvGraphicFramePr>
        <p:xfrm>
          <a:off x="408214" y="1015061"/>
          <a:ext cx="11049000" cy="473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158">
                  <a:extLst>
                    <a:ext uri="{9D8B030D-6E8A-4147-A177-3AD203B41FA5}">
                      <a16:colId xmlns:a16="http://schemas.microsoft.com/office/drawing/2014/main" val="2357649614"/>
                    </a:ext>
                  </a:extLst>
                </a:gridCol>
                <a:gridCol w="2567530">
                  <a:extLst>
                    <a:ext uri="{9D8B030D-6E8A-4147-A177-3AD203B41FA5}">
                      <a16:colId xmlns:a16="http://schemas.microsoft.com/office/drawing/2014/main" val="267613967"/>
                    </a:ext>
                  </a:extLst>
                </a:gridCol>
                <a:gridCol w="3185908">
                  <a:extLst>
                    <a:ext uri="{9D8B030D-6E8A-4147-A177-3AD203B41FA5}">
                      <a16:colId xmlns:a16="http://schemas.microsoft.com/office/drawing/2014/main" val="2153194725"/>
                    </a:ext>
                  </a:extLst>
                </a:gridCol>
                <a:gridCol w="3660404">
                  <a:extLst>
                    <a:ext uri="{9D8B030D-6E8A-4147-A177-3AD203B41FA5}">
                      <a16:colId xmlns:a16="http://schemas.microsoft.com/office/drawing/2014/main" val="1610797935"/>
                    </a:ext>
                  </a:extLst>
                </a:gridCol>
              </a:tblGrid>
              <a:tr h="528797"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544542"/>
                  </a:ext>
                </a:extLst>
              </a:tr>
              <a:tr h="1000567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units @£1200/unit</a:t>
                      </a: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units @£1000/unit</a:t>
                      </a:r>
                    </a:p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Consumables sale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 units @£1000/unit</a:t>
                      </a:r>
                    </a:p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License fee</a:t>
                      </a: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391656"/>
                  </a:ext>
                </a:extLst>
              </a:tr>
              <a:tr h="2201248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£35,000 from unit sale (£700/unit)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£700,000 from unit sale (£700/unit)</a:t>
                      </a:r>
                    </a:p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£70,000 from Consumables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£3.5M from unit sale (£700/unit)</a:t>
                      </a:r>
                    </a:p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£100,000 from Consumables</a:t>
                      </a:r>
                    </a:p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£250,000 from licensing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508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94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749" y="419938"/>
            <a:ext cx="10068560" cy="31800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E07A4-7EE2-4965-A7F5-FB9AC4C4D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27" y="1578441"/>
            <a:ext cx="3219450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B6604-85F4-4469-858E-91F3C647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441" y="1687978"/>
            <a:ext cx="1781175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354F6-46EB-49FD-887C-1354CDD85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98" y="2034913"/>
            <a:ext cx="2727056" cy="869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FE907C-C9AD-4D37-8DF6-C21F2AAC2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547" y="3327312"/>
            <a:ext cx="4724400" cy="79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314C7-64B0-44B3-A60B-983ABE926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3942" y="4758521"/>
            <a:ext cx="432435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D5DB79-32CC-43DD-B18A-83B89D0420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7092" y="3138356"/>
            <a:ext cx="36290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0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091" y="321615"/>
            <a:ext cx="10068560" cy="31800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Invitation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9C2B7-9E56-478D-96B0-05BEFCFF6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91" y="1186044"/>
            <a:ext cx="7600131" cy="5181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D5B1F0-3A9C-4572-B51D-5655065BF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97" y="2812026"/>
            <a:ext cx="2772082" cy="27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57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888" y="300773"/>
            <a:ext cx="11520614" cy="5077823"/>
          </a:xfrm>
        </p:spPr>
        <p:txBody>
          <a:bodyPr>
            <a:normAutofit/>
          </a:bodyPr>
          <a:lstStyle/>
          <a:p>
            <a:r>
              <a:rPr lang="en-GB" sz="4100" b="1" dirty="0"/>
              <a:t>Thank you</a:t>
            </a:r>
          </a:p>
          <a:p>
            <a:endParaRPr lang="en-GB" sz="4100" b="1" dirty="0"/>
          </a:p>
          <a:p>
            <a:r>
              <a:rPr lang="en-GB" sz="4100" b="1" dirty="0"/>
              <a:t>Contact: Abhishek Tiwary</a:t>
            </a:r>
          </a:p>
          <a:p>
            <a:r>
              <a:rPr lang="en-GB" sz="4100" b="1" dirty="0">
                <a:hlinkClick r:id="rId3"/>
              </a:rPr>
              <a:t>abhishek.Tiwary@dmu.ac.uk</a:t>
            </a:r>
            <a:r>
              <a:rPr lang="en-GB" sz="4100" b="1" dirty="0"/>
              <a:t> </a:t>
            </a:r>
          </a:p>
          <a:p>
            <a:r>
              <a:rPr lang="en-GB" sz="4100" b="1" dirty="0">
                <a:hlinkClick r:id="rId4"/>
              </a:rPr>
              <a:t>https://www.enhanceprojects.co.uk/projects</a:t>
            </a:r>
            <a:r>
              <a:rPr lang="en-GB" sz="4100" b="1" dirty="0"/>
              <a:t> </a:t>
            </a:r>
          </a:p>
          <a:p>
            <a:endParaRPr lang="en-GB" sz="4100" b="1" dirty="0"/>
          </a:p>
          <a:p>
            <a:r>
              <a:rPr lang="en-GB" sz="4100" b="1" dirty="0"/>
              <a:t>Acknowledgements:</a:t>
            </a:r>
            <a:endParaRPr lang="en-GB" sz="2800" dirty="0"/>
          </a:p>
          <a:p>
            <a:pPr algn="l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2F03A-FD37-6EAE-0169-4119FAB4C2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989"/>
          <a:stretch/>
        </p:blipFill>
        <p:spPr>
          <a:xfrm>
            <a:off x="4647147" y="5040557"/>
            <a:ext cx="3102096" cy="1428180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36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26062"/>
            <a:ext cx="11734800" cy="62817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UK has some of the highest prevalence of allergic conditions in the world, which is rising by about 5% every year - costs the NHS around £900 million each year, mostly through prescriptions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is an increasing ageing population in the Western world and post COVID-19 healthy indoor living globally has created greater demand for affordable solution to climate-controlled germ-free indoor space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UK households require indoor warming for 50% of year (average) to make them livable (vulnerable/elderly group much frequently)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the above has led to a business need to develop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optimised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production-ready and market-acceptable integrated air-handling unit, capable of regulating both air quality and temperature in indoor space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0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758" y="-398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Our Solution</a:t>
            </a:r>
          </a:p>
        </p:txBody>
      </p:sp>
      <p:pic>
        <p:nvPicPr>
          <p:cNvPr id="13" name="Picture 12" descr="Img_5862.jpg"/>
          <p:cNvPicPr>
            <a:picLocks noChangeAspect="1"/>
          </p:cNvPicPr>
          <p:nvPr/>
        </p:nvPicPr>
        <p:blipFill>
          <a:blip r:embed="rId2" cstate="print"/>
          <a:srcRect l="48214" t="6032" r="39524" b="15556"/>
          <a:stretch>
            <a:fillRect/>
          </a:stretch>
        </p:blipFill>
        <p:spPr>
          <a:xfrm>
            <a:off x="4822370" y="1534886"/>
            <a:ext cx="889720" cy="426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0C943B-2A6C-46C8-984D-8D757D841D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251" y="1517516"/>
            <a:ext cx="1696663" cy="4077744"/>
          </a:xfrm>
          <a:prstGeom prst="rect">
            <a:avLst/>
          </a:prstGeom>
        </p:spPr>
      </p:pic>
      <p:sp>
        <p:nvSpPr>
          <p:cNvPr id="16" name="Line Callout 1 (Accent Bar) 15"/>
          <p:cNvSpPr/>
          <p:nvPr/>
        </p:nvSpPr>
        <p:spPr>
          <a:xfrm>
            <a:off x="9285505" y="1992103"/>
            <a:ext cx="2122714" cy="359229"/>
          </a:xfrm>
          <a:prstGeom prst="accentCallout1">
            <a:avLst>
              <a:gd name="adj1" fmla="val 18750"/>
              <a:gd name="adj2" fmla="val -8333"/>
              <a:gd name="adj3" fmla="val 148864"/>
              <a:gd name="adj4" fmla="val -701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5">
                    <a:lumMod val="75000"/>
                  </a:schemeClr>
                </a:solidFill>
              </a:rPr>
              <a:t>Advanced Air Filter Array</a:t>
            </a:r>
          </a:p>
          <a:p>
            <a:pPr algn="ctr"/>
            <a:r>
              <a:rPr lang="en-GB" sz="900">
                <a:solidFill>
                  <a:schemeClr val="accent5">
                    <a:lumMod val="75000"/>
                  </a:schemeClr>
                </a:solidFill>
              </a:rPr>
              <a:t>Pre – HEPA – Carbon</a:t>
            </a:r>
          </a:p>
        </p:txBody>
      </p:sp>
      <p:sp>
        <p:nvSpPr>
          <p:cNvPr id="17" name="Line Callout 1 (Accent Bar) 16"/>
          <p:cNvSpPr/>
          <p:nvPr/>
        </p:nvSpPr>
        <p:spPr>
          <a:xfrm>
            <a:off x="9318161" y="2645247"/>
            <a:ext cx="2122714" cy="359229"/>
          </a:xfrm>
          <a:prstGeom prst="accentCallout1">
            <a:avLst>
              <a:gd name="adj1" fmla="val 18750"/>
              <a:gd name="adj2" fmla="val -8333"/>
              <a:gd name="adj3" fmla="val 148864"/>
              <a:gd name="adj4" fmla="val -701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5">
                    <a:lumMod val="75000"/>
                  </a:schemeClr>
                </a:solidFill>
              </a:rPr>
              <a:t>Multibarrel UV Chamber</a:t>
            </a:r>
          </a:p>
        </p:txBody>
      </p:sp>
      <p:sp>
        <p:nvSpPr>
          <p:cNvPr id="18" name="Line Callout 1 (Accent Bar) 17"/>
          <p:cNvSpPr/>
          <p:nvPr/>
        </p:nvSpPr>
        <p:spPr>
          <a:xfrm>
            <a:off x="9285501" y="3265761"/>
            <a:ext cx="2122714" cy="359229"/>
          </a:xfrm>
          <a:prstGeom prst="accentCallout1">
            <a:avLst>
              <a:gd name="adj1" fmla="val 18750"/>
              <a:gd name="adj2" fmla="val -8333"/>
              <a:gd name="adj3" fmla="val 148864"/>
              <a:gd name="adj4" fmla="val -701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5">
                    <a:lumMod val="75000"/>
                  </a:schemeClr>
                </a:solidFill>
              </a:rPr>
              <a:t>Low Noise, Efficient Fan</a:t>
            </a:r>
          </a:p>
        </p:txBody>
      </p:sp>
      <p:sp>
        <p:nvSpPr>
          <p:cNvPr id="19" name="Line Callout 1 (Accent Bar) 18"/>
          <p:cNvSpPr/>
          <p:nvPr/>
        </p:nvSpPr>
        <p:spPr>
          <a:xfrm>
            <a:off x="9318157" y="3918905"/>
            <a:ext cx="2122714" cy="359229"/>
          </a:xfrm>
          <a:prstGeom prst="accentCallout1">
            <a:avLst>
              <a:gd name="adj1" fmla="val 18750"/>
              <a:gd name="adj2" fmla="val -8333"/>
              <a:gd name="adj3" fmla="val 148864"/>
              <a:gd name="adj4" fmla="val -701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5">
                    <a:lumMod val="75000"/>
                  </a:schemeClr>
                </a:solidFill>
              </a:rPr>
              <a:t>Efficient Heating Elements</a:t>
            </a:r>
          </a:p>
        </p:txBody>
      </p:sp>
      <p:sp>
        <p:nvSpPr>
          <p:cNvPr id="20" name="Line Callout 1 (Accent Bar) 19"/>
          <p:cNvSpPr/>
          <p:nvPr/>
        </p:nvSpPr>
        <p:spPr>
          <a:xfrm>
            <a:off x="9318153" y="4474087"/>
            <a:ext cx="2122714" cy="359229"/>
          </a:xfrm>
          <a:prstGeom prst="accentCallout1">
            <a:avLst>
              <a:gd name="adj1" fmla="val 18750"/>
              <a:gd name="adj2" fmla="val -8333"/>
              <a:gd name="adj3" fmla="val 148864"/>
              <a:gd name="adj4" fmla="val -701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5">
                    <a:lumMod val="75000"/>
                  </a:schemeClr>
                </a:solidFill>
              </a:rPr>
              <a:t>Comfort Cooling Unit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52788" y="1262737"/>
            <a:ext cx="2124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Unique Technology Combination</a:t>
            </a:r>
          </a:p>
        </p:txBody>
      </p:sp>
      <p:sp>
        <p:nvSpPr>
          <p:cNvPr id="22" name="Line Callout 1 (Accent Bar) 21"/>
          <p:cNvSpPr/>
          <p:nvPr/>
        </p:nvSpPr>
        <p:spPr>
          <a:xfrm flipH="1">
            <a:off x="892597" y="2079185"/>
            <a:ext cx="2122714" cy="359229"/>
          </a:xfrm>
          <a:prstGeom prst="accentCallout1">
            <a:avLst>
              <a:gd name="adj1" fmla="val 18750"/>
              <a:gd name="adj2" fmla="val -8333"/>
              <a:gd name="adj3" fmla="val 148864"/>
              <a:gd name="adj4" fmla="val -701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accent5">
                    <a:lumMod val="75000"/>
                  </a:schemeClr>
                </a:solidFill>
              </a:rPr>
              <a:t>Unique Circulation Optimisation</a:t>
            </a:r>
          </a:p>
          <a:p>
            <a:pPr algn="ctr"/>
            <a:r>
              <a:rPr lang="en-GB" sz="900">
                <a:solidFill>
                  <a:schemeClr val="accent5">
                    <a:lumMod val="75000"/>
                  </a:schemeClr>
                </a:solidFill>
              </a:rPr>
              <a:t>Ceiling In – Floor Out</a:t>
            </a:r>
            <a:endParaRPr lang="en-GB" sz="8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Line Callout 1 (Accent Bar) 22"/>
          <p:cNvSpPr/>
          <p:nvPr/>
        </p:nvSpPr>
        <p:spPr>
          <a:xfrm flipH="1">
            <a:off x="925253" y="2732329"/>
            <a:ext cx="2122714" cy="359229"/>
          </a:xfrm>
          <a:prstGeom prst="accentCallout1">
            <a:avLst>
              <a:gd name="adj1" fmla="val 18750"/>
              <a:gd name="adj2" fmla="val -8333"/>
              <a:gd name="adj3" fmla="val 148864"/>
              <a:gd name="adj4" fmla="val -701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accent5">
                    <a:lumMod val="75000"/>
                  </a:schemeClr>
                </a:solidFill>
              </a:rPr>
              <a:t>Maximises Aerosol Capture</a:t>
            </a:r>
          </a:p>
          <a:p>
            <a:pPr algn="ctr"/>
            <a:r>
              <a:rPr lang="en-GB" sz="900">
                <a:solidFill>
                  <a:schemeClr val="accent5">
                    <a:lumMod val="75000"/>
                  </a:schemeClr>
                </a:solidFill>
              </a:rPr>
              <a:t>99.99% Purification</a:t>
            </a:r>
          </a:p>
        </p:txBody>
      </p:sp>
      <p:sp>
        <p:nvSpPr>
          <p:cNvPr id="24" name="Line Callout 1 (Accent Bar) 23"/>
          <p:cNvSpPr/>
          <p:nvPr/>
        </p:nvSpPr>
        <p:spPr>
          <a:xfrm flipH="1">
            <a:off x="892593" y="3352843"/>
            <a:ext cx="2122714" cy="359229"/>
          </a:xfrm>
          <a:prstGeom prst="accentCallout1">
            <a:avLst>
              <a:gd name="adj1" fmla="val 18750"/>
              <a:gd name="adj2" fmla="val -8333"/>
              <a:gd name="adj3" fmla="val 148864"/>
              <a:gd name="adj4" fmla="val -701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accent5">
                    <a:lumMod val="75000"/>
                  </a:schemeClr>
                </a:solidFill>
              </a:rPr>
              <a:t>On Demand, Energy Efficient</a:t>
            </a:r>
          </a:p>
          <a:p>
            <a:pPr algn="ctr"/>
            <a:r>
              <a:rPr lang="en-GB" sz="900">
                <a:solidFill>
                  <a:schemeClr val="accent5">
                    <a:lumMod val="75000"/>
                  </a:schemeClr>
                </a:solidFill>
              </a:rPr>
              <a:t>In room control</a:t>
            </a:r>
          </a:p>
        </p:txBody>
      </p:sp>
      <p:sp>
        <p:nvSpPr>
          <p:cNvPr id="25" name="Line Callout 1 (Accent Bar) 24"/>
          <p:cNvSpPr/>
          <p:nvPr/>
        </p:nvSpPr>
        <p:spPr>
          <a:xfrm flipH="1">
            <a:off x="925249" y="4005987"/>
            <a:ext cx="2122714" cy="359229"/>
          </a:xfrm>
          <a:prstGeom prst="accentCallout1">
            <a:avLst>
              <a:gd name="adj1" fmla="val 18750"/>
              <a:gd name="adj2" fmla="val -8333"/>
              <a:gd name="adj3" fmla="val 148864"/>
              <a:gd name="adj4" fmla="val -701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5">
                    <a:lumMod val="75000"/>
                  </a:schemeClr>
                </a:solidFill>
              </a:rPr>
              <a:t>Ergonomic Design</a:t>
            </a:r>
          </a:p>
          <a:p>
            <a:pPr algn="ctr"/>
            <a:r>
              <a:rPr lang="en-GB" sz="900">
                <a:solidFill>
                  <a:schemeClr val="accent5">
                    <a:lumMod val="75000"/>
                  </a:schemeClr>
                </a:solidFill>
              </a:rPr>
              <a:t>Clean finish &amp;maintenance</a:t>
            </a:r>
            <a:endParaRPr lang="en-GB" sz="8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Line Callout 1 (Accent Bar) 25"/>
          <p:cNvSpPr/>
          <p:nvPr/>
        </p:nvSpPr>
        <p:spPr>
          <a:xfrm flipH="1">
            <a:off x="925245" y="4561169"/>
            <a:ext cx="2122714" cy="359229"/>
          </a:xfrm>
          <a:prstGeom prst="accentCallout1">
            <a:avLst>
              <a:gd name="adj1" fmla="val 18750"/>
              <a:gd name="adj2" fmla="val -8333"/>
              <a:gd name="adj3" fmla="val 148864"/>
              <a:gd name="adj4" fmla="val -701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5">
                    <a:lumMod val="75000"/>
                  </a:schemeClr>
                </a:solidFill>
              </a:rPr>
              <a:t>Fast, Low Cost Operation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0766" y="1349819"/>
            <a:ext cx="2124000" cy="3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Performance Advantages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781" y="227900"/>
            <a:ext cx="11746438" cy="495545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Our system addresses both these aspects: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Removes multiple biological/chemical indoor air pollutants with up to 100% efficiency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Provides an automated climate control system (heating/cooling) with over 15% energy efficiency and over 50% cost savings compared to commercial Aircon systems (Daikin Air Conditioning RXM20R)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greatest benefits to be achieved for the elderly independent living homes, care homes and council housing estates (where our solution can help reduce infection, a critical failure during the COVID-19 pandemic)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368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071" y="192921"/>
            <a:ext cx="5175330" cy="660116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combi ceiling-to-floor indoor air handling and warming unit, supporting current UK strategic priority areas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Clean Air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(CAP), Net zero fossil free heating, Smart Independent Living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Continuous heat extraction, with the water bath control unit for regulating temperature to release cooler air over summer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ABC33-F599-449A-824E-0DB8A5C1B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07" y="388592"/>
            <a:ext cx="6492493" cy="63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156" y="17555"/>
            <a:ext cx="11538859" cy="44032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Why Now: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Net zero policies leading to alteration in building standards for ventilation and space heating methods are expected to influence future indoor air quality (source: Effects of net zero policies and climate change on air quality The Royal Society, 2021)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Key policy drive – Government needs to adopt a fresh perspective on ensuring the role of technology in facilitating healthy independent living for older people, both towards maintaining their healthy living space under normal conditions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B5276B-C895-4638-B2FD-DAF5C0D21406}"/>
              </a:ext>
            </a:extLst>
          </p:cNvPr>
          <p:cNvGrpSpPr/>
          <p:nvPr/>
        </p:nvGrpSpPr>
        <p:grpSpPr>
          <a:xfrm>
            <a:off x="312156" y="4248696"/>
            <a:ext cx="10486472" cy="2201692"/>
            <a:chOff x="312157" y="4199108"/>
            <a:chExt cx="10486472" cy="22016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F5AF8B-51AE-4AE0-9ACA-D370B28F7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157" y="4633112"/>
              <a:ext cx="8176911" cy="17676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D013F4-6E5C-4121-AC89-160E8C8CB99E}"/>
                </a:ext>
              </a:extLst>
            </p:cNvPr>
            <p:cNvSpPr txBox="1"/>
            <p:nvPr/>
          </p:nvSpPr>
          <p:spPr>
            <a:xfrm>
              <a:off x="312157" y="4199108"/>
              <a:ext cx="10486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dirty="0"/>
                <a:t>Inquiry Proposal to the Prevention in health and social care committee (PHS0556), Published 16 March 2023 </a:t>
              </a:r>
              <a:r>
                <a:rPr lang="en-US" sz="1800" dirty="0"/>
                <a:t>-</a:t>
              </a:r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36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7900"/>
            <a:ext cx="9144000" cy="468786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Team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8E106C-D7E4-4CAC-B9E6-226BFCCEF8A8}"/>
              </a:ext>
            </a:extLst>
          </p:cNvPr>
          <p:cNvGrpSpPr/>
          <p:nvPr/>
        </p:nvGrpSpPr>
        <p:grpSpPr>
          <a:xfrm>
            <a:off x="1523463" y="1132115"/>
            <a:ext cx="8805332" cy="1185333"/>
            <a:chOff x="203201" y="550331"/>
            <a:chExt cx="8805332" cy="11853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F80050-68FD-4741-8D20-2F40BD421450}"/>
                </a:ext>
              </a:extLst>
            </p:cNvPr>
            <p:cNvSpPr/>
            <p:nvPr/>
          </p:nvSpPr>
          <p:spPr>
            <a:xfrm>
              <a:off x="203201" y="550331"/>
              <a:ext cx="8805332" cy="11853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A8E53B-88A3-4725-BB80-7FF313158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32" y="596894"/>
              <a:ext cx="1100667" cy="11091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12DA2A-47DC-43AB-A7BE-351416090BEB}"/>
                </a:ext>
              </a:extLst>
            </p:cNvPr>
            <p:cNvSpPr txBox="1"/>
            <p:nvPr/>
          </p:nvSpPr>
          <p:spPr>
            <a:xfrm>
              <a:off x="1354660" y="554559"/>
              <a:ext cx="76538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Dr Abhishek </a:t>
              </a:r>
              <a:r>
                <a:rPr lang="en-US" sz="2000" b="1" dirty="0" err="1"/>
                <a:t>Tiwary@De</a:t>
              </a:r>
              <a:r>
                <a:rPr lang="en-US" sz="2000" b="1" dirty="0"/>
                <a:t> Montfort University – Academic innovator</a:t>
              </a:r>
              <a:endParaRPr lang="en-US" sz="2000" dirty="0"/>
            </a:p>
            <a:p>
              <a:pPr marL="177800" indent="-177800">
                <a:buFont typeface="Wingdings" panose="05000000000000000000" pitchFamily="2" charset="2"/>
                <a:buChar char="§"/>
              </a:pPr>
              <a:r>
                <a:rPr lang="en-US" sz="2000" dirty="0"/>
                <a:t>Associate Professor and  </a:t>
              </a:r>
              <a:r>
                <a:rPr lang="en-US" sz="2000" dirty="0" err="1"/>
                <a:t>RAEng</a:t>
              </a:r>
              <a:r>
                <a:rPr lang="en-US" sz="2000" dirty="0"/>
                <a:t> Industry Fellow (</a:t>
              </a:r>
              <a:r>
                <a:rPr lang="en-US" sz="2000" dirty="0">
                  <a:hlinkClick r:id="rId4"/>
                </a:rPr>
                <a:t>https://www.enhanceprojects.info/</a:t>
              </a:r>
              <a:r>
                <a:rPr lang="en-US" sz="2000" dirty="0"/>
                <a:t>)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B0512F-47B9-49B1-BA11-6FBFA662883B}"/>
              </a:ext>
            </a:extLst>
          </p:cNvPr>
          <p:cNvGrpSpPr/>
          <p:nvPr/>
        </p:nvGrpSpPr>
        <p:grpSpPr>
          <a:xfrm>
            <a:off x="1523463" y="2455841"/>
            <a:ext cx="8796869" cy="1204557"/>
            <a:chOff x="211664" y="1761067"/>
            <a:chExt cx="8796869" cy="120455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D7A396-C802-45A3-BA08-B6FC4E3C750F}"/>
                </a:ext>
              </a:extLst>
            </p:cNvPr>
            <p:cNvGrpSpPr/>
            <p:nvPr/>
          </p:nvGrpSpPr>
          <p:grpSpPr>
            <a:xfrm>
              <a:off x="211664" y="1761067"/>
              <a:ext cx="8796869" cy="1204557"/>
              <a:chOff x="203201" y="550331"/>
              <a:chExt cx="8805332" cy="120455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98834D0-3508-4DD0-A071-48129633AB2D}"/>
                  </a:ext>
                </a:extLst>
              </p:cNvPr>
              <p:cNvSpPr/>
              <p:nvPr/>
            </p:nvSpPr>
            <p:spPr>
              <a:xfrm>
                <a:off x="203201" y="550331"/>
                <a:ext cx="8805332" cy="11853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F80542-CCAE-4B4A-8E8B-4CC6E0F9316C}"/>
                  </a:ext>
                </a:extLst>
              </p:cNvPr>
              <p:cNvSpPr txBox="1"/>
              <p:nvPr/>
            </p:nvSpPr>
            <p:spPr>
              <a:xfrm>
                <a:off x="1388560" y="554559"/>
                <a:ext cx="76199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Mr Richard </a:t>
                </a:r>
                <a:r>
                  <a:rPr lang="en-US" b="1" dirty="0" err="1"/>
                  <a:t>Little@Jenton</a:t>
                </a:r>
                <a:r>
                  <a:rPr lang="en-US" b="1" dirty="0"/>
                  <a:t> International – Industry collaborator</a:t>
                </a:r>
                <a:endParaRPr lang="en-US" dirty="0"/>
              </a:p>
              <a:p>
                <a:pPr marL="177800" indent="-177800">
                  <a:buFont typeface="Wingdings" panose="05000000000000000000" pitchFamily="2" charset="2"/>
                  <a:buChar char="§"/>
                </a:pPr>
                <a:r>
                  <a:rPr lang="en-US" dirty="0" err="1"/>
                  <a:t>specialises</a:t>
                </a:r>
                <a:r>
                  <a:rPr lang="en-US" dirty="0"/>
                  <a:t> in UV disinfection and sanitization solutions (&gt; 20 </a:t>
                </a:r>
                <a:r>
                  <a:rPr lang="en-US" dirty="0" err="1"/>
                  <a:t>yrs</a:t>
                </a:r>
                <a:r>
                  <a:rPr lang="en-US" dirty="0"/>
                  <a:t> experience)</a:t>
                </a:r>
              </a:p>
              <a:p>
                <a:pPr marL="177800" indent="-177800">
                  <a:buFont typeface="Wingdings" panose="05000000000000000000" pitchFamily="2" charset="2"/>
                  <a:buChar char="§"/>
                </a:pPr>
                <a:r>
                  <a:rPr lang="en-US" dirty="0"/>
                  <a:t>Peter Row (expertise in advanced engineering pollution control systems) </a:t>
                </a:r>
              </a:p>
              <a:p>
                <a:pPr marL="177800" indent="-177800">
                  <a:buFont typeface="Wingdings" panose="05000000000000000000" pitchFamily="2" charset="2"/>
                  <a:buChar char="§"/>
                </a:pPr>
                <a:r>
                  <a:rPr lang="en-US" dirty="0"/>
                  <a:t>supported by Gareth Davies (product design manager)</a:t>
                </a:r>
              </a:p>
            </p:txBody>
          </p:sp>
        </p:grpSp>
        <p:pic>
          <p:nvPicPr>
            <p:cNvPr id="10" name="BA32A9F5-CA72-4596-AA09-9CFB1DE76C46" descr="IMG_5279.jpg">
              <a:extLst>
                <a:ext uri="{FF2B5EF4-FFF2-40B4-BE49-F238E27FC236}">
                  <a16:creationId xmlns:a16="http://schemas.microsoft.com/office/drawing/2014/main" id="{2B6655DD-A806-4A2E-9496-68F78CCBD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32" y="1801860"/>
              <a:ext cx="1116484" cy="108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4745283-0141-4B6B-9FA2-5DD732E86F8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83" y="5312515"/>
            <a:ext cx="6455982" cy="1317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4DAD8DE-3650-4319-8E44-008EF0BEA3C4}"/>
              </a:ext>
            </a:extLst>
          </p:cNvPr>
          <p:cNvGrpSpPr/>
          <p:nvPr/>
        </p:nvGrpSpPr>
        <p:grpSpPr>
          <a:xfrm>
            <a:off x="1526513" y="3697646"/>
            <a:ext cx="8807200" cy="1185333"/>
            <a:chOff x="1526513" y="3697646"/>
            <a:chExt cx="8807200" cy="118533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6E37C9-AE14-4351-B2C7-491353DD0A30}"/>
                </a:ext>
              </a:extLst>
            </p:cNvPr>
            <p:cNvSpPr/>
            <p:nvPr/>
          </p:nvSpPr>
          <p:spPr>
            <a:xfrm>
              <a:off x="1526513" y="3697646"/>
              <a:ext cx="8805332" cy="11853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CFCAB1-66EB-40EB-B5C4-06DC26C9FA0C}"/>
                </a:ext>
              </a:extLst>
            </p:cNvPr>
            <p:cNvSpPr txBox="1"/>
            <p:nvPr/>
          </p:nvSpPr>
          <p:spPr>
            <a:xfrm>
              <a:off x="2679840" y="3697646"/>
              <a:ext cx="76538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Ms Anjuu Trevedi, Technology Transfer Officer @De Montfort University</a:t>
              </a:r>
              <a:endParaRPr lang="en-US" dirty="0"/>
            </a:p>
            <a:p>
              <a:pPr marL="177800" indent="-177800">
                <a:buFont typeface="Wingdings" panose="05000000000000000000" pitchFamily="2" charset="2"/>
                <a:buChar char="§"/>
              </a:pPr>
              <a:r>
                <a:rPr lang="en-US" dirty="0"/>
                <a:t>Head of Knowledge Exchange and Innovation, Enterprise and Business Services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7F1D107-11A0-478D-9A1F-F0F6345DC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5795" y="3748478"/>
              <a:ext cx="1100666" cy="1083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16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227900"/>
            <a:ext cx="11299371" cy="157912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Market</a:t>
            </a:r>
          </a:p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Primary market is UK clients with a duty of care</a:t>
            </a:r>
          </a:p>
          <a:p>
            <a:pPr marL="541338" lvl="1" indent="-269875" algn="l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i="1" dirty="0">
                <a:latin typeface="Arial" panose="020B0604020202020204" pitchFamily="34" charset="0"/>
                <a:cs typeface="Arial" pitchFamily="34" charset="0"/>
              </a:rPr>
              <a:t>Residential: </a:t>
            </a: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elderly independent living, care homes, social housing</a:t>
            </a:r>
          </a:p>
          <a:p>
            <a:pPr marL="541338" lvl="1" indent="-269875" algn="l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i="1" dirty="0">
                <a:latin typeface="Arial" panose="020B0604020202020204" pitchFamily="34" charset="0"/>
                <a:cs typeface="Arial" pitchFamily="34" charset="0"/>
              </a:rPr>
              <a:t>Commercial/Public:</a:t>
            </a: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 dentists/surgeries, nurseries, schools, etc.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92757-1001-4BAC-9110-5CA24B24724F}"/>
              </a:ext>
            </a:extLst>
          </p:cNvPr>
          <p:cNvGrpSpPr/>
          <p:nvPr/>
        </p:nvGrpSpPr>
        <p:grpSpPr>
          <a:xfrm>
            <a:off x="754620" y="2046514"/>
            <a:ext cx="8835693" cy="4624435"/>
            <a:chOff x="1345709" y="1344243"/>
            <a:chExt cx="9419807" cy="49150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1F8D48-2D44-4DC9-89C4-E1882D01B60F}"/>
                </a:ext>
              </a:extLst>
            </p:cNvPr>
            <p:cNvGrpSpPr/>
            <p:nvPr/>
          </p:nvGrpSpPr>
          <p:grpSpPr>
            <a:xfrm>
              <a:off x="1345709" y="1434341"/>
              <a:ext cx="4372708" cy="4286073"/>
              <a:chOff x="1955308" y="1766161"/>
              <a:chExt cx="4372708" cy="428607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0" name="Trapezoid 29">
                <a:extLst>
                  <a:ext uri="{FF2B5EF4-FFF2-40B4-BE49-F238E27FC236}">
                    <a16:creationId xmlns:a16="http://schemas.microsoft.com/office/drawing/2014/main" id="{C7D20ED0-3D38-4A95-B9AC-836743CBCEA1}"/>
                  </a:ext>
                </a:extLst>
              </p:cNvPr>
              <p:cNvSpPr/>
              <p:nvPr/>
            </p:nvSpPr>
            <p:spPr>
              <a:xfrm rot="10800000">
                <a:off x="1955308" y="1766161"/>
                <a:ext cx="4372708" cy="1216152"/>
              </a:xfrm>
              <a:prstGeom prst="trapezoid">
                <a:avLst>
                  <a:gd name="adj" fmla="val 481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rapezoid 30">
                <a:extLst>
                  <a:ext uri="{FF2B5EF4-FFF2-40B4-BE49-F238E27FC236}">
                    <a16:creationId xmlns:a16="http://schemas.microsoft.com/office/drawing/2014/main" id="{CEB7994E-89CE-4C05-ACA8-110839DA51D4}"/>
                  </a:ext>
                </a:extLst>
              </p:cNvPr>
              <p:cNvSpPr/>
              <p:nvPr/>
            </p:nvSpPr>
            <p:spPr>
              <a:xfrm rot="10800000">
                <a:off x="2676277" y="3301122"/>
                <a:ext cx="2930770" cy="1216152"/>
              </a:xfrm>
              <a:prstGeom prst="trapezoid">
                <a:avLst>
                  <a:gd name="adj" fmla="val 481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rapezoid 31">
                <a:extLst>
                  <a:ext uri="{FF2B5EF4-FFF2-40B4-BE49-F238E27FC236}">
                    <a16:creationId xmlns:a16="http://schemas.microsoft.com/office/drawing/2014/main" id="{AFDE1532-0698-49AF-A4D4-509219F7E15F}"/>
                  </a:ext>
                </a:extLst>
              </p:cNvPr>
              <p:cNvSpPr/>
              <p:nvPr/>
            </p:nvSpPr>
            <p:spPr>
              <a:xfrm rot="10800000">
                <a:off x="3309323" y="4836082"/>
                <a:ext cx="1682262" cy="1216152"/>
              </a:xfrm>
              <a:prstGeom prst="trapezoid">
                <a:avLst>
                  <a:gd name="adj" fmla="val 481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B2C8C7-49E0-4B06-B0A3-3E6B4BB9E9FC}"/>
                </a:ext>
              </a:extLst>
            </p:cNvPr>
            <p:cNvGrpSpPr/>
            <p:nvPr/>
          </p:nvGrpSpPr>
          <p:grpSpPr>
            <a:xfrm>
              <a:off x="1426484" y="1344243"/>
              <a:ext cx="9339032" cy="4915082"/>
              <a:chOff x="1066799" y="1344243"/>
              <a:chExt cx="9339032" cy="491508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B010EEE-4576-41AF-B17B-C7C4074FC010}"/>
                  </a:ext>
                </a:extLst>
              </p:cNvPr>
              <p:cNvGrpSpPr/>
              <p:nvPr/>
            </p:nvGrpSpPr>
            <p:grpSpPr>
              <a:xfrm>
                <a:off x="1066799" y="1344243"/>
                <a:ext cx="4372708" cy="4286073"/>
                <a:chOff x="1723292" y="1711569"/>
                <a:chExt cx="4372708" cy="4286073"/>
              </a:xfrm>
            </p:grpSpPr>
            <p:sp>
              <p:nvSpPr>
                <p:cNvPr id="27" name="Trapezoid 26">
                  <a:extLst>
                    <a:ext uri="{FF2B5EF4-FFF2-40B4-BE49-F238E27FC236}">
                      <a16:creationId xmlns:a16="http://schemas.microsoft.com/office/drawing/2014/main" id="{81C04725-283E-4F7F-AC73-613C346A2A76}"/>
                    </a:ext>
                  </a:extLst>
                </p:cNvPr>
                <p:cNvSpPr/>
                <p:nvPr/>
              </p:nvSpPr>
              <p:spPr>
                <a:xfrm rot="10800000">
                  <a:off x="1723292" y="1711569"/>
                  <a:ext cx="4372708" cy="1216152"/>
                </a:xfrm>
                <a:prstGeom prst="trapezoid">
                  <a:avLst>
                    <a:gd name="adj" fmla="val 4813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rapezoid 27">
                  <a:extLst>
                    <a:ext uri="{FF2B5EF4-FFF2-40B4-BE49-F238E27FC236}">
                      <a16:creationId xmlns:a16="http://schemas.microsoft.com/office/drawing/2014/main" id="{9CAA7543-1DF1-4CBD-ADEE-0155B875059E}"/>
                    </a:ext>
                  </a:extLst>
                </p:cNvPr>
                <p:cNvSpPr/>
                <p:nvPr/>
              </p:nvSpPr>
              <p:spPr>
                <a:xfrm rot="10800000">
                  <a:off x="2444261" y="3246530"/>
                  <a:ext cx="2930770" cy="1216152"/>
                </a:xfrm>
                <a:prstGeom prst="trapezoid">
                  <a:avLst>
                    <a:gd name="adj" fmla="val 48135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rapezoid 28">
                  <a:extLst>
                    <a:ext uri="{FF2B5EF4-FFF2-40B4-BE49-F238E27FC236}">
                      <a16:creationId xmlns:a16="http://schemas.microsoft.com/office/drawing/2014/main" id="{82F4D6CD-D39E-4FC6-8721-BCFC14A6DDE6}"/>
                    </a:ext>
                  </a:extLst>
                </p:cNvPr>
                <p:cNvSpPr/>
                <p:nvPr/>
              </p:nvSpPr>
              <p:spPr>
                <a:xfrm rot="10800000">
                  <a:off x="3077307" y="4781490"/>
                  <a:ext cx="1682262" cy="1216152"/>
                </a:xfrm>
                <a:prstGeom prst="trapezoid">
                  <a:avLst>
                    <a:gd name="adj" fmla="val 48135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1F73F69-4770-4279-BBCA-E5CE5684C7D6}"/>
                  </a:ext>
                </a:extLst>
              </p:cNvPr>
              <p:cNvGrpSpPr/>
              <p:nvPr/>
            </p:nvGrpSpPr>
            <p:grpSpPr>
              <a:xfrm>
                <a:off x="5251312" y="1398490"/>
                <a:ext cx="5154519" cy="4860835"/>
                <a:chOff x="5251312" y="1511018"/>
                <a:chExt cx="5154519" cy="4860835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ECFFA03C-3530-426B-8448-9E2FB658A89C}"/>
                    </a:ext>
                  </a:extLst>
                </p:cNvPr>
                <p:cNvGrpSpPr/>
                <p:nvPr/>
              </p:nvGrpSpPr>
              <p:grpSpPr>
                <a:xfrm>
                  <a:off x="6284235" y="1511018"/>
                  <a:ext cx="4121596" cy="1506443"/>
                  <a:chOff x="6506346" y="1960267"/>
                  <a:chExt cx="4121596" cy="1506443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410FE19F-82F6-4A0A-A68F-3EB5D11EC681}"/>
                      </a:ext>
                    </a:extLst>
                  </p:cNvPr>
                  <p:cNvSpPr txBox="1"/>
                  <p:nvPr/>
                </p:nvSpPr>
                <p:spPr>
                  <a:xfrm>
                    <a:off x="6506346" y="2583485"/>
                    <a:ext cx="4121596" cy="8832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>
                        <a:latin typeface="+mj-lt"/>
                      </a:rPr>
                      <a:t>c200,000 residential + commercial properties, installing 1 unit at price point £1200/unit</a:t>
                    </a:r>
                    <a:endParaRPr lang="en-US" sz="1600" dirty="0">
                      <a:latin typeface="+mj-lt"/>
                    </a:endParaRP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ADC93DD-CD32-4365-B980-CED1D0C90681}"/>
                      </a:ext>
                    </a:extLst>
                  </p:cNvPr>
                  <p:cNvSpPr txBox="1"/>
                  <p:nvPr/>
                </p:nvSpPr>
                <p:spPr>
                  <a:xfrm>
                    <a:off x="6927712" y="2326963"/>
                    <a:ext cx="369447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1400" b="1" dirty="0">
                        <a:latin typeface="Georgia" panose="02040502050405020303" pitchFamily="18" charset="0"/>
                      </a:rPr>
                      <a:t>Total Addressable Market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7B26344-C185-4961-871C-E825B9CB7886}"/>
                      </a:ext>
                    </a:extLst>
                  </p:cNvPr>
                  <p:cNvSpPr txBox="1"/>
                  <p:nvPr/>
                </p:nvSpPr>
                <p:spPr>
                  <a:xfrm>
                    <a:off x="6927712" y="1960267"/>
                    <a:ext cx="3694472" cy="3925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b="1" dirty="0">
                        <a:solidFill>
                          <a:schemeClr val="accent6"/>
                        </a:solidFill>
                        <a:latin typeface="Georgia Pro Black" panose="02040A02050405020203" pitchFamily="18" charset="0"/>
                      </a:rPr>
                      <a:t>£240 M</a:t>
                    </a: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7746359-1AA8-4AF6-8165-E7EEE8849BF8}"/>
                    </a:ext>
                  </a:extLst>
                </p:cNvPr>
                <p:cNvGrpSpPr/>
                <p:nvPr/>
              </p:nvGrpSpPr>
              <p:grpSpPr>
                <a:xfrm>
                  <a:off x="5978456" y="3057365"/>
                  <a:ext cx="4138306" cy="1506443"/>
                  <a:chOff x="6927712" y="3442785"/>
                  <a:chExt cx="4138306" cy="1506443"/>
                </a:xfrm>
              </p:grpSpPr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8F2457D-EE9A-4043-9605-B741F18B6452}"/>
                      </a:ext>
                    </a:extLst>
                  </p:cNvPr>
                  <p:cNvSpPr txBox="1"/>
                  <p:nvPr/>
                </p:nvSpPr>
                <p:spPr>
                  <a:xfrm>
                    <a:off x="6944421" y="4066003"/>
                    <a:ext cx="4121597" cy="8832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>
                        <a:latin typeface="+mj-lt"/>
                      </a:rPr>
                      <a:t>c200,000 residential + commercial properties with 3% market penetration,  installing 1 unit at price point £1200/unit</a:t>
                    </a:r>
                    <a:endParaRPr lang="en-US" sz="1600" dirty="0">
                      <a:latin typeface="+mj-lt"/>
                    </a:endParaRP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08617BE-DAAD-4CDC-A9D7-A25C58491BBE}"/>
                      </a:ext>
                    </a:extLst>
                  </p:cNvPr>
                  <p:cNvSpPr txBox="1"/>
                  <p:nvPr/>
                </p:nvSpPr>
                <p:spPr>
                  <a:xfrm>
                    <a:off x="6927712" y="3809481"/>
                    <a:ext cx="369447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1400" b="1" dirty="0">
                        <a:latin typeface="Georgia" panose="02040502050405020303" pitchFamily="18" charset="0"/>
                      </a:rPr>
                      <a:t>Service Addressable Market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B25F911-A134-47F4-B903-791963592946}"/>
                      </a:ext>
                    </a:extLst>
                  </p:cNvPr>
                  <p:cNvSpPr txBox="1"/>
                  <p:nvPr/>
                </p:nvSpPr>
                <p:spPr>
                  <a:xfrm>
                    <a:off x="6927712" y="3442785"/>
                    <a:ext cx="3694472" cy="3925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b="1" dirty="0">
                        <a:solidFill>
                          <a:schemeClr val="accent5"/>
                        </a:solidFill>
                        <a:latin typeface="Georgia Pro Black" panose="02040A02050405020203" pitchFamily="18" charset="0"/>
                      </a:rPr>
                      <a:t>£7.2 M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E7CFDA0-9243-40AE-BBE0-2BA89B4ECDAA}"/>
                    </a:ext>
                  </a:extLst>
                </p:cNvPr>
                <p:cNvGrpSpPr/>
                <p:nvPr/>
              </p:nvGrpSpPr>
              <p:grpSpPr>
                <a:xfrm>
                  <a:off x="5251312" y="4603713"/>
                  <a:ext cx="3700230" cy="1768140"/>
                  <a:chOff x="6927712" y="4925303"/>
                  <a:chExt cx="3700230" cy="1768140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27BD979-F3C0-4F29-81A4-061700485C0D}"/>
                      </a:ext>
                    </a:extLst>
                  </p:cNvPr>
                  <p:cNvSpPr txBox="1"/>
                  <p:nvPr/>
                </p:nvSpPr>
                <p:spPr>
                  <a:xfrm>
                    <a:off x="6944421" y="5548521"/>
                    <a:ext cx="3683521" cy="11449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>
                        <a:latin typeface="+mj-lt"/>
                      </a:rPr>
                      <a:t>c200,000 residential + commercial properties with 1% market penetration,  installing 1 unit at price point £1200/unit</a:t>
                    </a:r>
                    <a:endParaRPr lang="en-US" sz="1600" dirty="0">
                      <a:latin typeface="+mj-lt"/>
                    </a:endParaRP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FD40A1B-101B-471D-936D-00489EE2C5C4}"/>
                      </a:ext>
                    </a:extLst>
                  </p:cNvPr>
                  <p:cNvSpPr txBox="1"/>
                  <p:nvPr/>
                </p:nvSpPr>
                <p:spPr>
                  <a:xfrm>
                    <a:off x="6927712" y="5291999"/>
                    <a:ext cx="369447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1400" b="1" dirty="0">
                        <a:latin typeface="Georgia" panose="02040502050405020303" pitchFamily="18" charset="0"/>
                      </a:rPr>
                      <a:t>Serviceable Obtainable market</a:t>
                    </a: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98EF7E7-5ACB-4089-904F-EB725C4946A2}"/>
                      </a:ext>
                    </a:extLst>
                  </p:cNvPr>
                  <p:cNvSpPr txBox="1"/>
                  <p:nvPr/>
                </p:nvSpPr>
                <p:spPr>
                  <a:xfrm>
                    <a:off x="6927712" y="4925303"/>
                    <a:ext cx="3694472" cy="3925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b="1" dirty="0">
                        <a:solidFill>
                          <a:schemeClr val="accent3"/>
                        </a:solidFill>
                        <a:latin typeface="Georgia Pro Black" panose="02040A02050405020203" pitchFamily="18" charset="0"/>
                      </a:rPr>
                      <a:t>£2.4 M</a:t>
                    </a:r>
                  </a:p>
                </p:txBody>
              </p:sp>
            </p:grpSp>
          </p:grp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8C7FBAF-1963-451C-8CDA-4EDF63B6B524}"/>
                </a:ext>
              </a:extLst>
            </p:cNvPr>
            <p:cNvCxnSpPr/>
            <p:nvPr/>
          </p:nvCxnSpPr>
          <p:spPr>
            <a:xfrm>
              <a:off x="5486401" y="1965153"/>
              <a:ext cx="965649" cy="0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384013D-C806-4BC1-90B4-D0A0EA9B7731}"/>
                </a:ext>
              </a:extLst>
            </p:cNvPr>
            <p:cNvCxnSpPr/>
            <p:nvPr/>
          </p:nvCxnSpPr>
          <p:spPr>
            <a:xfrm>
              <a:off x="4765432" y="3522786"/>
              <a:ext cx="965649" cy="0"/>
            </a:xfrm>
            <a:prstGeom prst="line">
              <a:avLst/>
            </a:prstGeom>
            <a:ln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338000-9D6D-4473-87E4-2D70DA97B203}"/>
                </a:ext>
              </a:extLst>
            </p:cNvPr>
            <p:cNvCxnSpPr/>
            <p:nvPr/>
          </p:nvCxnSpPr>
          <p:spPr>
            <a:xfrm>
              <a:off x="4112574" y="5057746"/>
              <a:ext cx="965649" cy="0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2A07A1-EBB2-4167-A30D-5D9E3DD2A2EE}"/>
                </a:ext>
              </a:extLst>
            </p:cNvPr>
            <p:cNvSpPr txBox="1"/>
            <p:nvPr/>
          </p:nvSpPr>
          <p:spPr>
            <a:xfrm>
              <a:off x="2992182" y="1661577"/>
              <a:ext cx="1175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TAM</a:t>
              </a:r>
              <a:endPara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C7A30E-E31F-4725-942C-EFB497D1977D}"/>
                </a:ext>
              </a:extLst>
            </p:cNvPr>
            <p:cNvSpPr txBox="1"/>
            <p:nvPr/>
          </p:nvSpPr>
          <p:spPr>
            <a:xfrm>
              <a:off x="2992182" y="3193189"/>
              <a:ext cx="1175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SAM</a:t>
              </a:r>
              <a:endPara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FC092C-651D-438F-93B9-880D9482CFB1}"/>
                </a:ext>
              </a:extLst>
            </p:cNvPr>
            <p:cNvSpPr txBox="1"/>
            <p:nvPr/>
          </p:nvSpPr>
          <p:spPr>
            <a:xfrm>
              <a:off x="2992182" y="4754257"/>
              <a:ext cx="1175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SOM</a:t>
              </a:r>
              <a:endPara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endParaRPr>
            </a:p>
          </p:txBody>
        </p:sp>
      </p:grpSp>
      <p:sp>
        <p:nvSpPr>
          <p:cNvPr id="33" name="Subtitle 2">
            <a:extLst>
              <a:ext uri="{FF2B5EF4-FFF2-40B4-BE49-F238E27FC236}">
                <a16:creationId xmlns:a16="http://schemas.microsoft.com/office/drawing/2014/main" id="{856ED8CF-0C40-473E-A6D6-1577ED2894B2}"/>
              </a:ext>
            </a:extLst>
          </p:cNvPr>
          <p:cNvSpPr txBox="1">
            <a:spLocks/>
          </p:cNvSpPr>
          <p:nvPr/>
        </p:nvSpPr>
        <p:spPr>
          <a:xfrm>
            <a:off x="8305684" y="5724486"/>
            <a:ext cx="3455109" cy="878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400" dirty="0">
                <a:solidFill>
                  <a:schemeClr val="accent3">
                    <a:lumMod val="75000"/>
                  </a:schemeClr>
                </a:solidFill>
                <a:latin typeface="Stencil" panose="040409050D0802020404" pitchFamily="82" charset="0"/>
              </a:rPr>
              <a:t>GO TO MARKET! </a:t>
            </a:r>
          </a:p>
          <a:p>
            <a:pPr algn="r"/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4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70" y="104607"/>
            <a:ext cx="11573972" cy="6382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A97C66FA-DF43-4089-A1EB-603A012FE268}"/>
              </a:ext>
            </a:extLst>
          </p:cNvPr>
          <p:cNvSpPr/>
          <p:nvPr/>
        </p:nvSpPr>
        <p:spPr>
          <a:xfrm>
            <a:off x="2458063" y="1327300"/>
            <a:ext cx="6096002" cy="4362776"/>
          </a:xfrm>
          <a:prstGeom prst="flowChartProcess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22A09-AAB9-40A2-9671-CE74B1C345B2}"/>
              </a:ext>
            </a:extLst>
          </p:cNvPr>
          <p:cNvSpPr txBox="1"/>
          <p:nvPr/>
        </p:nvSpPr>
        <p:spPr>
          <a:xfrm>
            <a:off x="4895765" y="568517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03823-9953-4DDC-B421-65BFCDB63E96}"/>
              </a:ext>
            </a:extLst>
          </p:cNvPr>
          <p:cNvSpPr txBox="1"/>
          <p:nvPr/>
        </p:nvSpPr>
        <p:spPr>
          <a:xfrm>
            <a:off x="1774722" y="1720646"/>
            <a:ext cx="615553" cy="2782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Energy demand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7AADA-8B6C-4823-AF0F-0354268271CF}"/>
              </a:ext>
            </a:extLst>
          </p:cNvPr>
          <p:cNvSpPr txBox="1"/>
          <p:nvPr/>
        </p:nvSpPr>
        <p:spPr>
          <a:xfrm>
            <a:off x="4383263" y="778815"/>
            <a:ext cx="309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Cooling/ Heating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B61D6-FFCB-4BED-9064-263CB72C43B2}"/>
              </a:ext>
            </a:extLst>
          </p:cNvPr>
          <p:cNvSpPr txBox="1"/>
          <p:nvPr/>
        </p:nvSpPr>
        <p:spPr>
          <a:xfrm>
            <a:off x="8699750" y="2255151"/>
            <a:ext cx="615553" cy="247416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Purifying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F82DA0-6E02-4F39-834B-F7EB55CB4F63}"/>
              </a:ext>
            </a:extLst>
          </p:cNvPr>
          <p:cNvGrpSpPr/>
          <p:nvPr/>
        </p:nvGrpSpPr>
        <p:grpSpPr>
          <a:xfrm>
            <a:off x="2668696" y="1414437"/>
            <a:ext cx="3185652" cy="2153264"/>
            <a:chOff x="5310059" y="1368753"/>
            <a:chExt cx="3185652" cy="215326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F374197-3D01-4F38-B688-38D7D008E326}"/>
                </a:ext>
              </a:extLst>
            </p:cNvPr>
            <p:cNvSpPr/>
            <p:nvPr/>
          </p:nvSpPr>
          <p:spPr>
            <a:xfrm>
              <a:off x="5310059" y="1368753"/>
              <a:ext cx="3185652" cy="21532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02CCFE-942B-4349-A044-4E347C2406DE}"/>
                </a:ext>
              </a:extLst>
            </p:cNvPr>
            <p:cNvSpPr txBox="1"/>
            <p:nvPr/>
          </p:nvSpPr>
          <p:spPr>
            <a:xfrm>
              <a:off x="5702282" y="1679141"/>
              <a:ext cx="253543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Mechanical Ventilation Heat Recovery (MVHR) units/ Air handling device manufacturers (e.g. </a:t>
              </a:r>
              <a:r>
                <a:rPr lang="en-US" b="1" dirty="0"/>
                <a:t>Vent-</a:t>
              </a:r>
              <a:r>
                <a:rPr lang="en-US" b="1" dirty="0" err="1"/>
                <a:t>Axia</a:t>
              </a:r>
              <a:r>
                <a:rPr lang="en-US" dirty="0"/>
                <a:t>)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C0709-52D4-4D40-A048-D3FF9F7FAA63}"/>
              </a:ext>
            </a:extLst>
          </p:cNvPr>
          <p:cNvGrpSpPr/>
          <p:nvPr/>
        </p:nvGrpSpPr>
        <p:grpSpPr>
          <a:xfrm>
            <a:off x="5919019" y="3567701"/>
            <a:ext cx="2399711" cy="1845724"/>
            <a:chOff x="5310059" y="1368753"/>
            <a:chExt cx="3185652" cy="21532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20521A3-911E-4383-85B8-6CD64F4A9246}"/>
                </a:ext>
              </a:extLst>
            </p:cNvPr>
            <p:cNvSpPr/>
            <p:nvPr/>
          </p:nvSpPr>
          <p:spPr>
            <a:xfrm>
              <a:off x="5310059" y="1368753"/>
              <a:ext cx="3185652" cy="21532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24E079-5664-4FC6-8B8E-3A6657881EF4}"/>
                </a:ext>
              </a:extLst>
            </p:cNvPr>
            <p:cNvSpPr txBox="1"/>
            <p:nvPr/>
          </p:nvSpPr>
          <p:spPr>
            <a:xfrm>
              <a:off x="5635165" y="1906796"/>
              <a:ext cx="2535439" cy="140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Portable systems (e.g. </a:t>
              </a:r>
              <a:r>
                <a:rPr lang="en-US" b="1" dirty="0"/>
                <a:t>Dyson Air Purifier fan - HP series</a:t>
              </a:r>
              <a:r>
                <a:rPr lang="en-US" dirty="0"/>
                <a:t>)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FA8A72-A510-445D-A595-51E06353B02C}"/>
              </a:ext>
            </a:extLst>
          </p:cNvPr>
          <p:cNvGrpSpPr/>
          <p:nvPr/>
        </p:nvGrpSpPr>
        <p:grpSpPr>
          <a:xfrm>
            <a:off x="6245872" y="1565881"/>
            <a:ext cx="2200034" cy="1477328"/>
            <a:chOff x="5310059" y="1368753"/>
            <a:chExt cx="3196365" cy="21532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94D6C61-E7BE-4127-BB45-D1D77EA835D2}"/>
                </a:ext>
              </a:extLst>
            </p:cNvPr>
            <p:cNvSpPr/>
            <p:nvPr/>
          </p:nvSpPr>
          <p:spPr>
            <a:xfrm>
              <a:off x="5310059" y="1368753"/>
              <a:ext cx="3185652" cy="21532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062C16-7156-4D3D-9947-F9C8B2DD96AE}"/>
                </a:ext>
              </a:extLst>
            </p:cNvPr>
            <p:cNvSpPr txBox="1"/>
            <p:nvPr/>
          </p:nvSpPr>
          <p:spPr>
            <a:xfrm>
              <a:off x="5545147" y="1679140"/>
              <a:ext cx="2961277" cy="1345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Commercial Aircon systems (</a:t>
              </a:r>
              <a:r>
                <a:rPr lang="en-US" b="1" dirty="0"/>
                <a:t>Daikin Air Conditioning RXM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DAADFE-6B53-4134-A44C-9D7373082CD4}"/>
              </a:ext>
            </a:extLst>
          </p:cNvPr>
          <p:cNvGrpSpPr/>
          <p:nvPr/>
        </p:nvGrpSpPr>
        <p:grpSpPr>
          <a:xfrm>
            <a:off x="3602696" y="3837458"/>
            <a:ext cx="2251652" cy="1477328"/>
            <a:chOff x="5310059" y="1368753"/>
            <a:chExt cx="3271360" cy="215326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432FAE8-F81D-4BA1-8EFF-F92F8B805A96}"/>
                </a:ext>
              </a:extLst>
            </p:cNvPr>
            <p:cNvSpPr/>
            <p:nvPr/>
          </p:nvSpPr>
          <p:spPr>
            <a:xfrm>
              <a:off x="5310059" y="1368753"/>
              <a:ext cx="3185652" cy="21532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ABE2D6-12E8-4D2B-B087-FEE0B04CEBE9}"/>
                </a:ext>
              </a:extLst>
            </p:cNvPr>
            <p:cNvSpPr txBox="1"/>
            <p:nvPr/>
          </p:nvSpPr>
          <p:spPr>
            <a:xfrm>
              <a:off x="5620142" y="1907750"/>
              <a:ext cx="2961277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EnHANCE</a:t>
              </a:r>
              <a:r>
                <a:rPr lang="en-US" b="1" dirty="0"/>
                <a:t> Combi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65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1659</Words>
  <Application>Microsoft Office PowerPoint</Application>
  <PresentationFormat>Widescreen</PresentationFormat>
  <Paragraphs>186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Arial</vt:lpstr>
      <vt:lpstr>Calibri</vt:lpstr>
      <vt:lpstr>Georgia</vt:lpstr>
      <vt:lpstr>Georgia Pro Black</vt:lpstr>
      <vt:lpstr>Stencil</vt:lpstr>
      <vt:lpstr>Wingdings</vt:lpstr>
      <vt:lpstr>Office Theme</vt:lpstr>
      <vt:lpstr>PowerPoint Presentation</vt:lpstr>
      <vt:lpstr>PowerPoint Presentation</vt:lpstr>
      <vt:lpstr>Our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Larke</dc:creator>
  <cp:lastModifiedBy>Abhishek Tiwary</cp:lastModifiedBy>
  <cp:revision>156</cp:revision>
  <dcterms:created xsi:type="dcterms:W3CDTF">2024-04-02T09:54:15Z</dcterms:created>
  <dcterms:modified xsi:type="dcterms:W3CDTF">2024-11-24T19:35:54Z</dcterms:modified>
</cp:coreProperties>
</file>